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2784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854C0C3-6F2D-471E-89EE-AE9F6E4968C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43C9150-925C-4344-BD18-598EC6B86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4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3C9150-925C-4344-BD18-598EC6B862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870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7D248-F5C6-4312-BDDB-36D2673204E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65784-2204-47DA-B342-A4A8E004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962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7D248-F5C6-4312-BDDB-36D2673204E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65784-2204-47DA-B342-A4A8E004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382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7D248-F5C6-4312-BDDB-36D2673204E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65784-2204-47DA-B342-A4A8E004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170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7D248-F5C6-4312-BDDB-36D2673204E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65784-2204-47DA-B342-A4A8E004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49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7D248-F5C6-4312-BDDB-36D2673204E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65784-2204-47DA-B342-A4A8E004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160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7D248-F5C6-4312-BDDB-36D2673204E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65784-2204-47DA-B342-A4A8E004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822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7D248-F5C6-4312-BDDB-36D2673204E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65784-2204-47DA-B342-A4A8E004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191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7D248-F5C6-4312-BDDB-36D2673204E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65784-2204-47DA-B342-A4A8E004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87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7D248-F5C6-4312-BDDB-36D2673204E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65784-2204-47DA-B342-A4A8E004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56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7D248-F5C6-4312-BDDB-36D2673204E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65784-2204-47DA-B342-A4A8E004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160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7D248-F5C6-4312-BDDB-36D2673204E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65784-2204-47DA-B342-A4A8E004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170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77D248-F5C6-4312-BDDB-36D2673204E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F65784-2204-47DA-B342-A4A8E004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71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09D52C-B3B6-C2A0-B8ED-71B1C3141269}"/>
              </a:ext>
            </a:extLst>
          </p:cNvPr>
          <p:cNvSpPr txBox="1"/>
          <p:nvPr/>
        </p:nvSpPr>
        <p:spPr>
          <a:xfrm>
            <a:off x="212651" y="202018"/>
            <a:ext cx="64645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Oral Health of Adults In West Virginia, 2025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An oral health survey of adults seeking care at West Virginia’s Federally Qualified Health Centers (FQHC)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16D239-3C37-716F-74D6-616B5084DFDD}"/>
              </a:ext>
            </a:extLst>
          </p:cNvPr>
          <p:cNvSpPr txBox="1"/>
          <p:nvPr/>
        </p:nvSpPr>
        <p:spPr>
          <a:xfrm>
            <a:off x="329609" y="1402347"/>
            <a:ext cx="281762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Survey description</a:t>
            </a:r>
          </a:p>
          <a:p>
            <a:pPr algn="just"/>
            <a:r>
              <a:rPr lang="en-US" sz="1200" dirty="0"/>
              <a:t>Adults seeking medical care at FQHCs in 20 different counties were asked to participate in an oral health assessment and complete a questionnaire about their oral health.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453F03-D296-A52D-E5FA-35F7D7A58952}"/>
              </a:ext>
            </a:extLst>
          </p:cNvPr>
          <p:cNvSpPr txBox="1"/>
          <p:nvPr/>
        </p:nvSpPr>
        <p:spPr>
          <a:xfrm>
            <a:off x="792124" y="2693129"/>
            <a:ext cx="23232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number of participants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9AB76F-97C6-83AE-F708-80D2E09DC7AD}"/>
              </a:ext>
            </a:extLst>
          </p:cNvPr>
          <p:cNvSpPr txBox="1"/>
          <p:nvPr/>
        </p:nvSpPr>
        <p:spPr>
          <a:xfrm>
            <a:off x="792124" y="2994055"/>
            <a:ext cx="24189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age range of participants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67E708-BE1D-17E5-0CB1-4C3F34143776}"/>
              </a:ext>
            </a:extLst>
          </p:cNvPr>
          <p:cNvSpPr txBox="1"/>
          <p:nvPr/>
        </p:nvSpPr>
        <p:spPr>
          <a:xfrm>
            <a:off x="792124" y="3345356"/>
            <a:ext cx="25943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percentage that were female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3008AF-2A50-E25C-1D43-68ADF7A90E82}"/>
              </a:ext>
            </a:extLst>
          </p:cNvPr>
          <p:cNvSpPr txBox="1"/>
          <p:nvPr/>
        </p:nvSpPr>
        <p:spPr>
          <a:xfrm>
            <a:off x="3710762" y="3963211"/>
            <a:ext cx="281762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Oral Health Matters</a:t>
            </a:r>
            <a:endParaRPr lang="en-US" sz="12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00" dirty="0"/>
              <a:t>Poor oral health impacts general health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00" dirty="0"/>
              <a:t>Severe gum disease can adversely affect glycemic control in adults with diabetes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00" dirty="0"/>
              <a:t>Untreated tooth decay can cause pain and can result in problems with eating, chewing, smiling, and communication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00" dirty="0"/>
              <a:t>Having missing, discolored, or damaged teeth can impact a person’s quality of life by lowering self-esteem and, for some reducing opportunities for employment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C527BE-76C7-96EB-C8B6-E6C03EAD749C}"/>
              </a:ext>
            </a:extLst>
          </p:cNvPr>
          <p:cNvSpPr txBox="1"/>
          <p:nvPr/>
        </p:nvSpPr>
        <p:spPr>
          <a:xfrm>
            <a:off x="3710762" y="1402347"/>
            <a:ext cx="281762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Functional Dentition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00" dirty="0"/>
              <a:t>Having enough natural teeth so that basic oral functions, such as chewing, speaking and esthetics, are preserved.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00" dirty="0"/>
              <a:t>Having a non-functional dentition compromises an individual’s ability to eat, affecting their nutritional intake and overall health.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8C95F4A-A2CE-E0CA-BFD2-4FF0FB59D3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6440" y="8298462"/>
            <a:ext cx="2156123" cy="64352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2429D0A-612E-9E83-C9D7-EC6FB09FA432}"/>
              </a:ext>
            </a:extLst>
          </p:cNvPr>
          <p:cNvSpPr txBox="1"/>
          <p:nvPr/>
        </p:nvSpPr>
        <p:spPr>
          <a:xfrm>
            <a:off x="-1" y="8300590"/>
            <a:ext cx="4294598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0070C0"/>
                </a:solidFill>
                <a:latin typeface="Aptos (Body)"/>
              </a:rPr>
              <a:t>West Virginia Department of Health</a:t>
            </a:r>
          </a:p>
          <a:p>
            <a:r>
              <a:rPr lang="en-US" sz="1050" dirty="0">
                <a:solidFill>
                  <a:srgbClr val="0070C0"/>
                </a:solidFill>
                <a:latin typeface="Aptos (Body)"/>
              </a:rPr>
              <a:t>Bureau for Public Health; Office of Maternal, Child, and Family Health;</a:t>
            </a:r>
          </a:p>
          <a:p>
            <a:r>
              <a:rPr lang="en-US" sz="1050" dirty="0">
                <a:solidFill>
                  <a:srgbClr val="0070C0"/>
                </a:solidFill>
                <a:latin typeface="Aptos (Body)"/>
              </a:rPr>
              <a:t>Oral Health Program</a:t>
            </a:r>
          </a:p>
          <a:p>
            <a:r>
              <a:rPr lang="en-US" sz="1050" dirty="0">
                <a:solidFill>
                  <a:srgbClr val="0070C0"/>
                </a:solidFill>
                <a:latin typeface="Aptos (Body)"/>
              </a:rPr>
              <a:t>350 Capitol Street, Room 427</a:t>
            </a:r>
          </a:p>
          <a:p>
            <a:r>
              <a:rPr lang="en-US" sz="1050" dirty="0">
                <a:solidFill>
                  <a:srgbClr val="0070C0"/>
                </a:solidFill>
                <a:latin typeface="Aptos (Body)"/>
              </a:rPr>
              <a:t>Charleston, WV 25301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845BE2-6629-E303-E825-F5D82219ED76}"/>
              </a:ext>
            </a:extLst>
          </p:cNvPr>
          <p:cNvSpPr txBox="1"/>
          <p:nvPr/>
        </p:nvSpPr>
        <p:spPr>
          <a:xfrm>
            <a:off x="212651" y="3745521"/>
            <a:ext cx="2934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Fast Facts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D8C584-D105-F87F-B639-A9BC25868C48}"/>
              </a:ext>
            </a:extLst>
          </p:cNvPr>
          <p:cNvSpPr txBox="1"/>
          <p:nvPr/>
        </p:nvSpPr>
        <p:spPr>
          <a:xfrm>
            <a:off x="127587" y="4054489"/>
            <a:ext cx="728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36%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1FD9E71-4CBD-1CB1-D71B-3249D3A426DC}"/>
              </a:ext>
            </a:extLst>
          </p:cNvPr>
          <p:cNvSpPr txBox="1"/>
          <p:nvPr/>
        </p:nvSpPr>
        <p:spPr>
          <a:xfrm>
            <a:off x="792124" y="4025524"/>
            <a:ext cx="2615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percentage of adults with untreated tooth decay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65C5E1-CF93-6115-D8DC-4B29803B4223}"/>
              </a:ext>
            </a:extLst>
          </p:cNvPr>
          <p:cNvSpPr txBox="1"/>
          <p:nvPr/>
        </p:nvSpPr>
        <p:spPr>
          <a:xfrm>
            <a:off x="792124" y="4523884"/>
            <a:ext cx="2636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percentage of adults that had a dental visit in the last year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6538D35-63FB-021D-EA70-C25BBC8063BC}"/>
              </a:ext>
            </a:extLst>
          </p:cNvPr>
          <p:cNvSpPr txBox="1"/>
          <p:nvPr/>
        </p:nvSpPr>
        <p:spPr>
          <a:xfrm>
            <a:off x="776175" y="5051578"/>
            <a:ext cx="2626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percentage of adults with Medicaid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798E2F-409A-1F38-A942-754B5D683FCB}"/>
              </a:ext>
            </a:extLst>
          </p:cNvPr>
          <p:cNvSpPr txBox="1"/>
          <p:nvPr/>
        </p:nvSpPr>
        <p:spPr>
          <a:xfrm>
            <a:off x="58479" y="5080938"/>
            <a:ext cx="797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40%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7587A01-A620-F0A3-D238-E12C869B750F}"/>
              </a:ext>
            </a:extLst>
          </p:cNvPr>
          <p:cNvSpPr txBox="1"/>
          <p:nvPr/>
        </p:nvSpPr>
        <p:spPr>
          <a:xfrm>
            <a:off x="1" y="5592916"/>
            <a:ext cx="855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22%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41DFC21-4344-8595-155B-B158936D4312}"/>
              </a:ext>
            </a:extLst>
          </p:cNvPr>
          <p:cNvSpPr txBox="1"/>
          <p:nvPr/>
        </p:nvSpPr>
        <p:spPr>
          <a:xfrm>
            <a:off x="781492" y="5568922"/>
            <a:ext cx="2626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percentage of adults with no medical insurance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AF70241-AEE6-F971-7760-A099E83DDCA6}"/>
              </a:ext>
            </a:extLst>
          </p:cNvPr>
          <p:cNvSpPr txBox="1"/>
          <p:nvPr/>
        </p:nvSpPr>
        <p:spPr>
          <a:xfrm>
            <a:off x="63793" y="6106992"/>
            <a:ext cx="792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26%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D4A72BE-BA29-8EDD-70F6-6AC68E0081DE}"/>
              </a:ext>
            </a:extLst>
          </p:cNvPr>
          <p:cNvSpPr txBox="1"/>
          <p:nvPr/>
        </p:nvSpPr>
        <p:spPr>
          <a:xfrm>
            <a:off x="781492" y="6072550"/>
            <a:ext cx="2647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percentage of adults that report mouth pain occasionally or very often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B9836B2-BB9D-B567-8888-E1B584D5AEC0}"/>
              </a:ext>
            </a:extLst>
          </p:cNvPr>
          <p:cNvSpPr txBox="1"/>
          <p:nvPr/>
        </p:nvSpPr>
        <p:spPr>
          <a:xfrm>
            <a:off x="21262" y="2636182"/>
            <a:ext cx="83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506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6398F7D-9B0E-F051-345F-932EBAFE0FDF}"/>
              </a:ext>
            </a:extLst>
          </p:cNvPr>
          <p:cNvSpPr txBox="1"/>
          <p:nvPr/>
        </p:nvSpPr>
        <p:spPr>
          <a:xfrm>
            <a:off x="53161" y="2941267"/>
            <a:ext cx="813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18-91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A8DDD35-EA99-DD47-B7B2-2936B6F0AA0A}"/>
              </a:ext>
            </a:extLst>
          </p:cNvPr>
          <p:cNvSpPr txBox="1"/>
          <p:nvPr/>
        </p:nvSpPr>
        <p:spPr>
          <a:xfrm>
            <a:off x="42527" y="3308435"/>
            <a:ext cx="813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65%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19CC95A-65BB-0DDC-B894-21F46C5EF97F}"/>
              </a:ext>
            </a:extLst>
          </p:cNvPr>
          <p:cNvSpPr txBox="1"/>
          <p:nvPr/>
        </p:nvSpPr>
        <p:spPr>
          <a:xfrm>
            <a:off x="784150" y="6552815"/>
            <a:ext cx="2642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percentage that sought care at an emergency department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28A09F0-3ACE-52C1-8273-E6CBCC3662A3}"/>
              </a:ext>
            </a:extLst>
          </p:cNvPr>
          <p:cNvSpPr txBox="1"/>
          <p:nvPr/>
        </p:nvSpPr>
        <p:spPr>
          <a:xfrm>
            <a:off x="42529" y="6583840"/>
            <a:ext cx="813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6%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E78A484-2E67-62C9-89D4-E0E025BC463F}"/>
              </a:ext>
            </a:extLst>
          </p:cNvPr>
          <p:cNvSpPr txBox="1"/>
          <p:nvPr/>
        </p:nvSpPr>
        <p:spPr>
          <a:xfrm>
            <a:off x="42529" y="4566862"/>
            <a:ext cx="813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42%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A962D3A-AB3D-A622-999E-C153DAF1F69E}"/>
              </a:ext>
            </a:extLst>
          </p:cNvPr>
          <p:cNvSpPr txBox="1"/>
          <p:nvPr/>
        </p:nvSpPr>
        <p:spPr>
          <a:xfrm>
            <a:off x="3519372" y="3396339"/>
            <a:ext cx="72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22%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0F85DB0-0300-1B70-AB67-33C6A7BB0714}"/>
              </a:ext>
            </a:extLst>
          </p:cNvPr>
          <p:cNvSpPr txBox="1"/>
          <p:nvPr/>
        </p:nvSpPr>
        <p:spPr>
          <a:xfrm>
            <a:off x="4183910" y="3274754"/>
            <a:ext cx="22487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percentage of adults with a non-functional dentition (Fewer than 21 teeth)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66999E-95F5-1D67-7FAD-21A08B08F2FA}"/>
              </a:ext>
            </a:extLst>
          </p:cNvPr>
          <p:cNvSpPr txBox="1"/>
          <p:nvPr/>
        </p:nvSpPr>
        <p:spPr>
          <a:xfrm>
            <a:off x="3710763" y="6861646"/>
            <a:ext cx="28176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Common reasons for not seeking dental care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00" dirty="0"/>
              <a:t>Dentist did not accept insurance or did not have insurance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00" dirty="0"/>
              <a:t>Didn’t know where to go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00" dirty="0"/>
              <a:t>Issue not serious enough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BBE9EC-E9DF-274E-3155-E22104E659AB}"/>
              </a:ext>
            </a:extLst>
          </p:cNvPr>
          <p:cNvSpPr txBox="1"/>
          <p:nvPr/>
        </p:nvSpPr>
        <p:spPr>
          <a:xfrm>
            <a:off x="0" y="7139255"/>
            <a:ext cx="855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46%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8C7D89-7240-87F8-9C74-4C2218A006EF}"/>
              </a:ext>
            </a:extLst>
          </p:cNvPr>
          <p:cNvSpPr txBox="1"/>
          <p:nvPr/>
        </p:nvSpPr>
        <p:spPr>
          <a:xfrm>
            <a:off x="784150" y="7098405"/>
            <a:ext cx="2642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/>
              <a:t>The percentage of adults who did not have a dental home</a:t>
            </a:r>
          </a:p>
        </p:txBody>
      </p:sp>
    </p:spTree>
    <p:extLst>
      <p:ext uri="{BB962C8B-B14F-4D97-AF65-F5344CB8AC3E}">
        <p14:creationId xmlns:p14="http://schemas.microsoft.com/office/powerpoint/2010/main" val="3365473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2BB1F8DEE3E94D90BA7086565243CE" ma:contentTypeVersion="6" ma:contentTypeDescription="Create a new document." ma:contentTypeScope="" ma:versionID="906b54fc608c6556a2b497e2c1b991c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0b6ec0fed4bf60031f87821f5b9d3e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65ACF34-8E00-4A16-BB02-A737E27BF983}"/>
</file>

<file path=customXml/itemProps2.xml><?xml version="1.0" encoding="utf-8"?>
<ds:datastoreItem xmlns:ds="http://schemas.openxmlformats.org/officeDocument/2006/customXml" ds:itemID="{EE954F80-0C35-447F-A53D-5F7779D370F9}"/>
</file>

<file path=customXml/itemProps3.xml><?xml version="1.0" encoding="utf-8"?>
<ds:datastoreItem xmlns:ds="http://schemas.openxmlformats.org/officeDocument/2006/customXml" ds:itemID="{2087F135-46B7-495C-BDA6-6CDA009CE7D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</TotalTime>
  <Words>344</Words>
  <Application>Microsoft Office PowerPoint</Application>
  <PresentationFormat>Letter Paper (8.5x11 in)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(Body)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Kuyk, Parker T</dc:creator>
  <cp:lastModifiedBy>Kuyk, Parker T</cp:lastModifiedBy>
  <cp:revision>8</cp:revision>
  <cp:lastPrinted>2025-09-24T18:12:01Z</cp:lastPrinted>
  <dcterms:created xsi:type="dcterms:W3CDTF">2025-09-03T17:12:35Z</dcterms:created>
  <dcterms:modified xsi:type="dcterms:W3CDTF">2025-09-24T18:18:15Z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0x010100222BB1F8DEE3E94D90BA7086565243CE</vt:lpwstr>
  </property>
</Properties>
</file>