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3"/>
  </p:notesMasterIdLst>
  <p:sldIdLst>
    <p:sldId id="256" r:id="rId2"/>
  </p:sldIdLst>
  <p:sldSz cx="6858000" cy="9144000" type="lett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2778" y="108"/>
      </p:cViewPr>
      <p:guideLst>
        <p:guide orient="horz" pos="283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D253D-B452-4423-AD6D-C6004FD08B5D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162050"/>
            <a:ext cx="23526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D2F28-4539-427F-ACD5-981C673A7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3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D2F28-4539-427F-ACD5-981C673A7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83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9832" y="1930402"/>
            <a:ext cx="4965726" cy="443944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9832" y="6369840"/>
            <a:ext cx="4965726" cy="114856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3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6400783"/>
            <a:ext cx="4965725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832" y="914400"/>
            <a:ext cx="4965726" cy="485422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7156433"/>
            <a:ext cx="4965725" cy="658283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30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2" y="1930400"/>
            <a:ext cx="4965726" cy="2641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4876800"/>
            <a:ext cx="4965726" cy="31496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15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057" y="1930400"/>
            <a:ext cx="4500787" cy="3097832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086133" y="5028232"/>
            <a:ext cx="4095869" cy="456232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2" y="5800876"/>
            <a:ext cx="4965726" cy="22352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5423" y="1295005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49768" y="3485050"/>
            <a:ext cx="451193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1033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4165601"/>
            <a:ext cx="4965727" cy="220424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51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126" y="2641600"/>
            <a:ext cx="16580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67106" y="3556000"/>
            <a:ext cx="164706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5128" y="2641600"/>
            <a:ext cx="1652066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179190" y="3556000"/>
            <a:ext cx="1658003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2641600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4008688" y="3556000"/>
            <a:ext cx="1649744" cy="478578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611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106" y="5667932"/>
            <a:ext cx="1654209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7106" y="2946400"/>
            <a:ext cx="1654209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367106" y="6436283"/>
            <a:ext cx="1654209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8344" y="5667932"/>
            <a:ext cx="164885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188343" y="2946400"/>
            <a:ext cx="1648850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187582" y="6436282"/>
            <a:ext cx="1651034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08688" y="5667932"/>
            <a:ext cx="164974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4008687" y="2946400"/>
            <a:ext cx="1649744" cy="203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4008619" y="6436279"/>
            <a:ext cx="1651928" cy="87891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096501" y="2844800"/>
            <a:ext cx="0" cy="52832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17273" y="2844800"/>
            <a:ext cx="0" cy="5289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23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6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72337" y="573619"/>
            <a:ext cx="986095" cy="7768167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7106" y="1030940"/>
            <a:ext cx="4176609" cy="73108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8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3" y="3815646"/>
            <a:ext cx="4965725" cy="255419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9832" y="6369841"/>
            <a:ext cx="4965726" cy="11472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35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775" y="2747435"/>
            <a:ext cx="2473585" cy="5594351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1482" y="2741458"/>
            <a:ext cx="2473586" cy="5600327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540000"/>
            <a:ext cx="247358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75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81482" y="2540000"/>
            <a:ext cx="2473585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81482" y="3352800"/>
            <a:ext cx="2473585" cy="49889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78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6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874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31" y="1930400"/>
            <a:ext cx="1913597" cy="193040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048" y="1930400"/>
            <a:ext cx="2923510" cy="6096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172375"/>
            <a:ext cx="1913597" cy="38607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56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42" y="2472256"/>
            <a:ext cx="2865506" cy="2099744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0138" y="1524000"/>
            <a:ext cx="1800694" cy="6096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831" y="4876800"/>
            <a:ext cx="2861046" cy="18288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4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4724574" y="2235200"/>
            <a:ext cx="2114550" cy="3759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67374" y="-609600"/>
            <a:ext cx="1200150" cy="2133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724574" y="8128000"/>
            <a:ext cx="742950" cy="1320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15491" y="3556000"/>
            <a:ext cx="3143250" cy="5588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629841" y="3860800"/>
            <a:ext cx="1771650" cy="3149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09233" y="0"/>
            <a:ext cx="514350" cy="14659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3533" y="603624"/>
            <a:ext cx="5291535" cy="18673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0775" y="2737234"/>
            <a:ext cx="5033741" cy="559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5332317" y="2505054"/>
            <a:ext cx="1320799" cy="17149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7408D8F-FE7B-402F-8F16-1C10B20497F7}" type="datetimeFigureOut">
              <a:rPr lang="en-US" smtClean="0"/>
              <a:t>9/24/2025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3549228" y="4417854"/>
            <a:ext cx="5146393" cy="1714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824824" y="394315"/>
            <a:ext cx="471610" cy="10235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DB35D-74D2-455E-AFCA-5B0499DAF6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9938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342905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80" indent="-257180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22" indent="-214316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65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70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76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82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87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93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98" indent="-171453" algn="l" defTabSz="342905" rtl="0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5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34290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5696">
            <a:alpha val="7372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378AE5F-EE1B-04C0-0201-7793D44E560F}"/>
              </a:ext>
            </a:extLst>
          </p:cNvPr>
          <p:cNvSpPr txBox="1"/>
          <p:nvPr/>
        </p:nvSpPr>
        <p:spPr>
          <a:xfrm>
            <a:off x="0" y="87745"/>
            <a:ext cx="686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ptos (Body)"/>
              </a:rPr>
              <a:t>School-Based Oral Health Programs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E73866-7F17-D3DC-A43D-8A97A7A58B19}"/>
              </a:ext>
            </a:extLst>
          </p:cNvPr>
          <p:cNvSpPr txBox="1"/>
          <p:nvPr/>
        </p:nvSpPr>
        <p:spPr>
          <a:xfrm>
            <a:off x="-9634" y="409399"/>
            <a:ext cx="6867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Aptos (Body)"/>
              </a:rPr>
              <a:t>Providing Dental care to high-risk children throughout West Virginia</a:t>
            </a:r>
            <a:endParaRPr lang="en-US" dirty="0">
              <a:latin typeface="Aptos (Body)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3CCB6-0422-C7CB-4566-3C8DACA95726}"/>
              </a:ext>
            </a:extLst>
          </p:cNvPr>
          <p:cNvSpPr txBox="1"/>
          <p:nvPr/>
        </p:nvSpPr>
        <p:spPr>
          <a:xfrm>
            <a:off x="133565" y="1617345"/>
            <a:ext cx="30822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(Body)"/>
              </a:rPr>
              <a:t>Oral Health Program</a:t>
            </a:r>
          </a:p>
          <a:p>
            <a:pPr algn="just"/>
            <a:r>
              <a:rPr lang="en-US" sz="1300" dirty="0">
                <a:latin typeface="Aptos (Body)"/>
              </a:rPr>
              <a:t>In West Virginia, the Department of Health funds school-based oral health programs that offer a variety of dental services in preschools and schools with a high number of children from low-income households. All programs provide services to prevent tooth decay such as fluoride treatments and dental sealants while some programs provide restorative services such as fillings.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04E1-AFFC-C49E-B641-34328A4C2671}"/>
              </a:ext>
            </a:extLst>
          </p:cNvPr>
          <p:cNvSpPr txBox="1"/>
          <p:nvPr/>
        </p:nvSpPr>
        <p:spPr>
          <a:xfrm>
            <a:off x="181092" y="4604530"/>
            <a:ext cx="308224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ptos (Body)"/>
              </a:rPr>
              <a:t>Dental Sealants</a:t>
            </a:r>
          </a:p>
          <a:p>
            <a:pPr algn="just"/>
            <a:r>
              <a:rPr lang="en-US" sz="1300" dirty="0">
                <a:latin typeface="Aptos (Body)"/>
              </a:rPr>
              <a:t>Dental sealants are thin coatings painted on the chewing surfaces of the back teeth to prevent cavities. Sealants protect the teeth by covering them with a protective shield that blocks germs and food. School-based programs are an effective way to deliver sealants to children who are less likely to receive private dental care. Programs that deliver sealants to children at high-risk for tooth decay save money. Each tooth sealed saves more than $11 in dental treatment costs over 4 years.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AB9E28-5556-9470-6D1D-01DBE1FF88F6}"/>
              </a:ext>
            </a:extLst>
          </p:cNvPr>
          <p:cNvSpPr txBox="1"/>
          <p:nvPr/>
        </p:nvSpPr>
        <p:spPr>
          <a:xfrm>
            <a:off x="3416154" y="1618766"/>
            <a:ext cx="344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 (Body)"/>
              </a:rPr>
              <a:t>The Numbers SY2024-2025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60014D-5E85-16E2-0F95-F9C365250193}"/>
              </a:ext>
            </a:extLst>
          </p:cNvPr>
          <p:cNvSpPr txBox="1"/>
          <p:nvPr/>
        </p:nvSpPr>
        <p:spPr>
          <a:xfrm>
            <a:off x="3429001" y="4838755"/>
            <a:ext cx="3438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ptos (Body)"/>
              </a:rPr>
              <a:t>Description of Children Served</a:t>
            </a:r>
          </a:p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6799D9-409D-A284-3B6F-F773B6385E2F}"/>
              </a:ext>
            </a:extLst>
          </p:cNvPr>
          <p:cNvSpPr txBox="1"/>
          <p:nvPr/>
        </p:nvSpPr>
        <p:spPr>
          <a:xfrm>
            <a:off x="3465280" y="5262770"/>
            <a:ext cx="11657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PK-12</a:t>
            </a:r>
          </a:p>
          <a:p>
            <a:endParaRPr lang="en-US" sz="2800" b="1" dirty="0"/>
          </a:p>
          <a:p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708852-6347-33FF-6BE2-A04FF40CB1D5}"/>
              </a:ext>
            </a:extLst>
          </p:cNvPr>
          <p:cNvSpPr txBox="1"/>
          <p:nvPr/>
        </p:nvSpPr>
        <p:spPr>
          <a:xfrm>
            <a:off x="4631074" y="1878454"/>
            <a:ext cx="2090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number of preschools and schools with an oral health program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BA8FA6-CB52-A236-BB3C-DCEF17D4D553}"/>
              </a:ext>
            </a:extLst>
          </p:cNvPr>
          <p:cNvSpPr txBox="1"/>
          <p:nvPr/>
        </p:nvSpPr>
        <p:spPr>
          <a:xfrm>
            <a:off x="4633645" y="2618422"/>
            <a:ext cx="214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number of children served by school-based oral health programs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31DC52-F03D-F5E4-D4F7-16BF6E499993}"/>
              </a:ext>
            </a:extLst>
          </p:cNvPr>
          <p:cNvSpPr txBox="1"/>
          <p:nvPr/>
        </p:nvSpPr>
        <p:spPr>
          <a:xfrm>
            <a:off x="4646207" y="3318427"/>
            <a:ext cx="2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number of teeth that received a dental sealant through school-based health programs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2375F-7F10-86E0-D3DC-62E322D91C4D}"/>
              </a:ext>
            </a:extLst>
          </p:cNvPr>
          <p:cNvSpPr txBox="1"/>
          <p:nvPr/>
        </p:nvSpPr>
        <p:spPr>
          <a:xfrm>
            <a:off x="4631074" y="5144137"/>
            <a:ext cx="1962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grade range of children served by school-based programs during SY2024-2025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4FB907-5187-FF69-3932-923499E4F020}"/>
              </a:ext>
            </a:extLst>
          </p:cNvPr>
          <p:cNvSpPr txBox="1"/>
          <p:nvPr/>
        </p:nvSpPr>
        <p:spPr>
          <a:xfrm>
            <a:off x="4631074" y="6014427"/>
            <a:ext cx="209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percentage of children served by school-based programs that were eligible for Medicaid during SY2024-2025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995A5-3415-7A8A-65E0-8377D5B18EDE}"/>
              </a:ext>
            </a:extLst>
          </p:cNvPr>
          <p:cNvSpPr txBox="1"/>
          <p:nvPr/>
        </p:nvSpPr>
        <p:spPr>
          <a:xfrm>
            <a:off x="4641668" y="7059088"/>
            <a:ext cx="20907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percentage of children served by school-based programs that had no dental insurance coverage during SY2024-2025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58819D-1A88-5537-D7FF-56B181E13EF5}"/>
              </a:ext>
            </a:extLst>
          </p:cNvPr>
          <p:cNvSpPr txBox="1"/>
          <p:nvPr/>
        </p:nvSpPr>
        <p:spPr>
          <a:xfrm>
            <a:off x="3465280" y="6260648"/>
            <a:ext cx="117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76.1%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749E29-500D-244E-F3E9-3CE8C0CC074F}"/>
              </a:ext>
            </a:extLst>
          </p:cNvPr>
          <p:cNvSpPr txBox="1"/>
          <p:nvPr/>
        </p:nvSpPr>
        <p:spPr>
          <a:xfrm>
            <a:off x="3465280" y="7302152"/>
            <a:ext cx="1176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7.5%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79B087-38AB-2653-87E6-34E9C5E30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137" y="707490"/>
            <a:ext cx="4561726" cy="91402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22D4179-C366-142E-84B8-FB17BD9E2576}"/>
              </a:ext>
            </a:extLst>
          </p:cNvPr>
          <p:cNvSpPr/>
          <p:nvPr/>
        </p:nvSpPr>
        <p:spPr>
          <a:xfrm>
            <a:off x="-9634" y="8183776"/>
            <a:ext cx="6867634" cy="96022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661D7D-280A-D5B8-C512-457036BB8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074" y="8342127"/>
            <a:ext cx="2156123" cy="643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5D9B2B-A75A-179C-6E02-EC18138A53D1}"/>
              </a:ext>
            </a:extLst>
          </p:cNvPr>
          <p:cNvSpPr txBox="1"/>
          <p:nvPr/>
        </p:nvSpPr>
        <p:spPr>
          <a:xfrm>
            <a:off x="0" y="8248389"/>
            <a:ext cx="429459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70C0"/>
                </a:solidFill>
                <a:latin typeface="Aptos (Body)"/>
              </a:rPr>
              <a:t>West Virginia Department of Health</a:t>
            </a:r>
          </a:p>
          <a:p>
            <a:r>
              <a:rPr lang="en-US" sz="1050" dirty="0">
                <a:solidFill>
                  <a:srgbClr val="0070C0"/>
                </a:solidFill>
                <a:latin typeface="Aptos (Body)"/>
              </a:rPr>
              <a:t>Bureau for Public Health; Office of Maternal</a:t>
            </a:r>
            <a:r>
              <a:rPr lang="en-US" sz="1050">
                <a:solidFill>
                  <a:srgbClr val="0070C0"/>
                </a:solidFill>
                <a:latin typeface="Aptos (Body)"/>
              </a:rPr>
              <a:t>, Child, </a:t>
            </a:r>
            <a:r>
              <a:rPr lang="en-US" sz="1050" dirty="0">
                <a:solidFill>
                  <a:srgbClr val="0070C0"/>
                </a:solidFill>
                <a:latin typeface="Aptos (Body)"/>
              </a:rPr>
              <a:t>and Family Health;</a:t>
            </a:r>
          </a:p>
          <a:p>
            <a:r>
              <a:rPr lang="en-US" sz="1050" dirty="0">
                <a:solidFill>
                  <a:srgbClr val="0070C0"/>
                </a:solidFill>
                <a:latin typeface="Aptos (Body)"/>
              </a:rPr>
              <a:t>Oral Health Program</a:t>
            </a:r>
          </a:p>
          <a:p>
            <a:r>
              <a:rPr lang="en-US" sz="1050" dirty="0">
                <a:solidFill>
                  <a:srgbClr val="0070C0"/>
                </a:solidFill>
                <a:latin typeface="Aptos (Body)"/>
              </a:rPr>
              <a:t>350 Capitol Street, Room 427</a:t>
            </a:r>
          </a:p>
          <a:p>
            <a:r>
              <a:rPr lang="en-US" sz="1050" dirty="0">
                <a:solidFill>
                  <a:srgbClr val="0070C0"/>
                </a:solidFill>
                <a:latin typeface="Aptos (Body)"/>
              </a:rPr>
              <a:t>Charleston, WV 25301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CC564B-95E4-B97C-B574-C7E4A6931563}"/>
              </a:ext>
            </a:extLst>
          </p:cNvPr>
          <p:cNvSpPr txBox="1"/>
          <p:nvPr/>
        </p:nvSpPr>
        <p:spPr>
          <a:xfrm>
            <a:off x="1" y="7753217"/>
            <a:ext cx="353944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latin typeface="Aptos (Body)"/>
              </a:rPr>
              <a:t>Data Source: West Virginia School-Based</a:t>
            </a:r>
          </a:p>
          <a:p>
            <a:r>
              <a:rPr lang="en-US" sz="1050" b="1" dirty="0">
                <a:latin typeface="Aptos (Body)"/>
              </a:rPr>
              <a:t>Children's Oral Health Programs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9CFB1A-A4D3-5F43-34A8-20E1EC84B0CD}"/>
              </a:ext>
            </a:extLst>
          </p:cNvPr>
          <p:cNvSpPr txBox="1"/>
          <p:nvPr/>
        </p:nvSpPr>
        <p:spPr>
          <a:xfrm>
            <a:off x="4631074" y="4197888"/>
            <a:ext cx="2090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Aptos (Body)"/>
              </a:rPr>
              <a:t>The number of children that received topical fluoride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56F42D-B074-AC87-5C33-494FA26F63E0}"/>
              </a:ext>
            </a:extLst>
          </p:cNvPr>
          <p:cNvSpPr txBox="1"/>
          <p:nvPr/>
        </p:nvSpPr>
        <p:spPr>
          <a:xfrm>
            <a:off x="3539447" y="4144488"/>
            <a:ext cx="11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5,691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192B0EE-BBDA-963B-072D-0DBC316F238E}"/>
              </a:ext>
            </a:extLst>
          </p:cNvPr>
          <p:cNvSpPr txBox="1"/>
          <p:nvPr/>
        </p:nvSpPr>
        <p:spPr>
          <a:xfrm>
            <a:off x="3539447" y="1979915"/>
            <a:ext cx="11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236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CA6F144-19CE-37BB-0D15-8D15BCE531EA}"/>
              </a:ext>
            </a:extLst>
          </p:cNvPr>
          <p:cNvSpPr txBox="1"/>
          <p:nvPr/>
        </p:nvSpPr>
        <p:spPr>
          <a:xfrm>
            <a:off x="3539447" y="2721234"/>
            <a:ext cx="11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ptos (Body)"/>
              </a:rPr>
              <a:t>5,909</a:t>
            </a:r>
            <a:endParaRPr lang="en-US" sz="2800" b="1" dirty="0">
              <a:latin typeface="Aptos (Body)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2CEEB6-0FC9-61B8-E334-A561E75DEB1C}"/>
              </a:ext>
            </a:extLst>
          </p:cNvPr>
          <p:cNvSpPr txBox="1"/>
          <p:nvPr/>
        </p:nvSpPr>
        <p:spPr>
          <a:xfrm>
            <a:off x="3539447" y="3433909"/>
            <a:ext cx="1165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ptos (Body)"/>
              </a:rPr>
              <a:t>7,838</a:t>
            </a:r>
          </a:p>
        </p:txBody>
      </p:sp>
    </p:spTree>
    <p:extLst>
      <p:ext uri="{BB962C8B-B14F-4D97-AF65-F5344CB8AC3E}">
        <p14:creationId xmlns:p14="http://schemas.microsoft.com/office/powerpoint/2010/main" val="38697814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F83BC2284CC04C89655781391503B7" ma:contentTypeVersion="6" ma:contentTypeDescription="Create a new document." ma:contentTypeScope="" ma:versionID="6ac80b8d164e2ccaa3ecd5e6327d496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0b6ec0fed4bf60031f87821f5b9d3e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50A2D5A-7B1D-43D3-9712-8F37269F6120}"/>
</file>

<file path=customXml/itemProps2.xml><?xml version="1.0" encoding="utf-8"?>
<ds:datastoreItem xmlns:ds="http://schemas.openxmlformats.org/officeDocument/2006/customXml" ds:itemID="{D213AA30-E8C9-4740-8824-3C1245D5BAC2}"/>
</file>

<file path=customXml/itemProps3.xml><?xml version="1.0" encoding="utf-8"?>
<ds:datastoreItem xmlns:ds="http://schemas.openxmlformats.org/officeDocument/2006/customXml" ds:itemID="{F5ECF243-5036-42DC-B504-02A4DE62DF6F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873</TotalTime>
  <Words>307</Words>
  <Application>Microsoft Office PowerPoint</Application>
  <PresentationFormat>Letter Paper (8.5x11 in)</PresentationFormat>
  <Paragraphs>30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(Body)</vt:lpstr>
      <vt:lpstr>Century Gothic</vt:lpstr>
      <vt:lpstr>Wingdings 3</vt:lpstr>
      <vt:lpstr>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Kuyk, Parker T</dc:creator>
  <cp:lastModifiedBy>Kuyk, Parker T</cp:lastModifiedBy>
  <cp:revision>17</cp:revision>
  <cp:lastPrinted>2024-08-26T14:18:20Z</cp:lastPrinted>
  <dcterms:created xsi:type="dcterms:W3CDTF">2024-07-17T15:27:37Z</dcterms:created>
  <dcterms:modified xsi:type="dcterms:W3CDTF">2025-09-24T18:03:30Z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0x01010089F83BC2284CC04C89655781391503B7</vt:lpwstr>
  </property>
</Properties>
</file>