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rah Sliwa" initials="" lastIdx="1" clrIdx="0"/>
  <p:cmAuthor id="1" name="SSliwa" initials="S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4" d="100"/>
          <a:sy n="64" d="100"/>
        </p:scale>
        <p:origin x="32" y="4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commentAuthors" Target="commentAuthors.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C429E99-305E-4DE3-ACB4-924DBC8007C7}" type="datetimeFigureOut">
              <a:rPr lang="en-US" smtClean="0"/>
              <a:t>8/14/2016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FC78134-3807-4BF8-9FB7-921E2C5C6419}" type="slidenum">
              <a:rPr lang="en-US" smtClean="0"/>
              <a:t>‹#›</a:t>
            </a:fld>
            <a:endParaRPr lang="en-US"/>
          </a:p>
        </p:txBody>
      </p:sp>
    </p:spTree>
    <p:extLst>
      <p:ext uri="{BB962C8B-B14F-4D97-AF65-F5344CB8AC3E}">
        <p14:creationId xmlns:p14="http://schemas.microsoft.com/office/powerpoint/2010/main" val="1378258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620723">
              <a:defRPr/>
            </a:pPr>
            <a:r>
              <a:rPr lang="en-US" sz="700" dirty="0"/>
              <a:t>ACTIVITY “TYPE” APPROACH</a:t>
            </a:r>
          </a:p>
        </p:txBody>
      </p:sp>
      <p:sp>
        <p:nvSpPr>
          <p:cNvPr id="4" name="Slide Number Placeholder 3"/>
          <p:cNvSpPr>
            <a:spLocks noGrp="1"/>
          </p:cNvSpPr>
          <p:nvPr>
            <p:ph type="sldNum" sz="quarter" idx="10"/>
          </p:nvPr>
        </p:nvSpPr>
        <p:spPr/>
        <p:txBody>
          <a:bodyPr/>
          <a:lstStyle/>
          <a:p>
            <a:fld id="{EC040671-1EEE-452A-813C-51124E026AA9}" type="slidenum">
              <a:rPr lang="en-US" smtClean="0"/>
              <a:pPr/>
              <a:t>1</a:t>
            </a:fld>
            <a:endParaRPr lang="en-US"/>
          </a:p>
        </p:txBody>
      </p:sp>
    </p:spTree>
    <p:extLst>
      <p:ext uri="{BB962C8B-B14F-4D97-AF65-F5344CB8AC3E}">
        <p14:creationId xmlns:p14="http://schemas.microsoft.com/office/powerpoint/2010/main" val="2168958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E28B13-AC6B-4882-973B-2F29E807B0E3}"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22B7C-5926-488B-ABBE-C2425E178170}" type="slidenum">
              <a:rPr lang="en-US" smtClean="0"/>
              <a:t>‹#›</a:t>
            </a:fld>
            <a:endParaRPr lang="en-US"/>
          </a:p>
        </p:txBody>
      </p:sp>
    </p:spTree>
    <p:extLst>
      <p:ext uri="{BB962C8B-B14F-4D97-AF65-F5344CB8AC3E}">
        <p14:creationId xmlns:p14="http://schemas.microsoft.com/office/powerpoint/2010/main" val="2467824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E28B13-AC6B-4882-973B-2F29E807B0E3}"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22B7C-5926-488B-ABBE-C2425E178170}" type="slidenum">
              <a:rPr lang="en-US" smtClean="0"/>
              <a:t>‹#›</a:t>
            </a:fld>
            <a:endParaRPr lang="en-US"/>
          </a:p>
        </p:txBody>
      </p:sp>
    </p:spTree>
    <p:extLst>
      <p:ext uri="{BB962C8B-B14F-4D97-AF65-F5344CB8AC3E}">
        <p14:creationId xmlns:p14="http://schemas.microsoft.com/office/powerpoint/2010/main" val="1184848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E28B13-AC6B-4882-973B-2F29E807B0E3}"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22B7C-5926-488B-ABBE-C2425E178170}" type="slidenum">
              <a:rPr lang="en-US" smtClean="0"/>
              <a:t>‹#›</a:t>
            </a:fld>
            <a:endParaRPr lang="en-US"/>
          </a:p>
        </p:txBody>
      </p:sp>
    </p:spTree>
    <p:extLst>
      <p:ext uri="{BB962C8B-B14F-4D97-AF65-F5344CB8AC3E}">
        <p14:creationId xmlns:p14="http://schemas.microsoft.com/office/powerpoint/2010/main" val="2475139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E28B13-AC6B-4882-973B-2F29E807B0E3}"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22B7C-5926-488B-ABBE-C2425E178170}" type="slidenum">
              <a:rPr lang="en-US" smtClean="0"/>
              <a:t>‹#›</a:t>
            </a:fld>
            <a:endParaRPr lang="en-US"/>
          </a:p>
        </p:txBody>
      </p:sp>
    </p:spTree>
    <p:extLst>
      <p:ext uri="{BB962C8B-B14F-4D97-AF65-F5344CB8AC3E}">
        <p14:creationId xmlns:p14="http://schemas.microsoft.com/office/powerpoint/2010/main" val="2969070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E28B13-AC6B-4882-973B-2F29E807B0E3}"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22B7C-5926-488B-ABBE-C2425E178170}" type="slidenum">
              <a:rPr lang="en-US" smtClean="0"/>
              <a:t>‹#›</a:t>
            </a:fld>
            <a:endParaRPr lang="en-US"/>
          </a:p>
        </p:txBody>
      </p:sp>
    </p:spTree>
    <p:extLst>
      <p:ext uri="{BB962C8B-B14F-4D97-AF65-F5344CB8AC3E}">
        <p14:creationId xmlns:p14="http://schemas.microsoft.com/office/powerpoint/2010/main" val="4135725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E28B13-AC6B-4882-973B-2F29E807B0E3}"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222B7C-5926-488B-ABBE-C2425E178170}" type="slidenum">
              <a:rPr lang="en-US" smtClean="0"/>
              <a:t>‹#›</a:t>
            </a:fld>
            <a:endParaRPr lang="en-US"/>
          </a:p>
        </p:txBody>
      </p:sp>
    </p:spTree>
    <p:extLst>
      <p:ext uri="{BB962C8B-B14F-4D97-AF65-F5344CB8AC3E}">
        <p14:creationId xmlns:p14="http://schemas.microsoft.com/office/powerpoint/2010/main" val="3611313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E28B13-AC6B-4882-973B-2F29E807B0E3}" type="datetimeFigureOut">
              <a:rPr lang="en-US" smtClean="0"/>
              <a:t>8/14/2016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222B7C-5926-488B-ABBE-C2425E178170}" type="slidenum">
              <a:rPr lang="en-US" smtClean="0"/>
              <a:t>‹#›</a:t>
            </a:fld>
            <a:endParaRPr lang="en-US"/>
          </a:p>
        </p:txBody>
      </p:sp>
    </p:spTree>
    <p:extLst>
      <p:ext uri="{BB962C8B-B14F-4D97-AF65-F5344CB8AC3E}">
        <p14:creationId xmlns:p14="http://schemas.microsoft.com/office/powerpoint/2010/main" val="3230779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E28B13-AC6B-4882-973B-2F29E807B0E3}" type="datetimeFigureOut">
              <a:rPr lang="en-US" smtClean="0"/>
              <a:t>8/14/2016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222B7C-5926-488B-ABBE-C2425E178170}" type="slidenum">
              <a:rPr lang="en-US" smtClean="0"/>
              <a:t>‹#›</a:t>
            </a:fld>
            <a:endParaRPr lang="en-US"/>
          </a:p>
        </p:txBody>
      </p:sp>
    </p:spTree>
    <p:extLst>
      <p:ext uri="{BB962C8B-B14F-4D97-AF65-F5344CB8AC3E}">
        <p14:creationId xmlns:p14="http://schemas.microsoft.com/office/powerpoint/2010/main" val="2001151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E28B13-AC6B-4882-973B-2F29E807B0E3}" type="datetimeFigureOut">
              <a:rPr lang="en-US" smtClean="0"/>
              <a:t>8/14/2016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222B7C-5926-488B-ABBE-C2425E178170}" type="slidenum">
              <a:rPr lang="en-US" smtClean="0"/>
              <a:t>‹#›</a:t>
            </a:fld>
            <a:endParaRPr lang="en-US"/>
          </a:p>
        </p:txBody>
      </p:sp>
    </p:spTree>
    <p:extLst>
      <p:ext uri="{BB962C8B-B14F-4D97-AF65-F5344CB8AC3E}">
        <p14:creationId xmlns:p14="http://schemas.microsoft.com/office/powerpoint/2010/main" val="1948831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E28B13-AC6B-4882-973B-2F29E807B0E3}"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222B7C-5926-488B-ABBE-C2425E178170}" type="slidenum">
              <a:rPr lang="en-US" smtClean="0"/>
              <a:t>‹#›</a:t>
            </a:fld>
            <a:endParaRPr lang="en-US"/>
          </a:p>
        </p:txBody>
      </p:sp>
    </p:spTree>
    <p:extLst>
      <p:ext uri="{BB962C8B-B14F-4D97-AF65-F5344CB8AC3E}">
        <p14:creationId xmlns:p14="http://schemas.microsoft.com/office/powerpoint/2010/main" val="4027022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E28B13-AC6B-4882-973B-2F29E807B0E3}"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222B7C-5926-488B-ABBE-C2425E178170}" type="slidenum">
              <a:rPr lang="en-US" smtClean="0"/>
              <a:t>‹#›</a:t>
            </a:fld>
            <a:endParaRPr lang="en-US"/>
          </a:p>
        </p:txBody>
      </p:sp>
    </p:spTree>
    <p:extLst>
      <p:ext uri="{BB962C8B-B14F-4D97-AF65-F5344CB8AC3E}">
        <p14:creationId xmlns:p14="http://schemas.microsoft.com/office/powerpoint/2010/main" val="351154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E28B13-AC6B-4882-973B-2F29E807B0E3}" type="datetimeFigureOut">
              <a:rPr lang="en-US" smtClean="0"/>
              <a:t>8/14/2016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222B7C-5926-488B-ABBE-C2425E178170}" type="slidenum">
              <a:rPr lang="en-US" smtClean="0"/>
              <a:t>‹#›</a:t>
            </a:fld>
            <a:endParaRPr lang="en-US"/>
          </a:p>
        </p:txBody>
      </p:sp>
    </p:spTree>
    <p:extLst>
      <p:ext uri="{BB962C8B-B14F-4D97-AF65-F5344CB8AC3E}">
        <p14:creationId xmlns:p14="http://schemas.microsoft.com/office/powerpoint/2010/main" val="4186931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a:off x="140845" y="594177"/>
            <a:ext cx="6146927" cy="5906614"/>
            <a:chOff x="226887" y="685800"/>
            <a:chExt cx="5986533" cy="5633034"/>
          </a:xfrm>
        </p:grpSpPr>
        <p:grpSp>
          <p:nvGrpSpPr>
            <p:cNvPr id="31" name="Group 30"/>
            <p:cNvGrpSpPr/>
            <p:nvPr/>
          </p:nvGrpSpPr>
          <p:grpSpPr>
            <a:xfrm>
              <a:off x="226887" y="694074"/>
              <a:ext cx="1170535" cy="5624760"/>
              <a:chOff x="152400" y="941594"/>
              <a:chExt cx="1170535" cy="5378357"/>
            </a:xfrm>
          </p:grpSpPr>
          <p:sp>
            <p:nvSpPr>
              <p:cNvPr id="102" name="Rectangle 101"/>
              <p:cNvSpPr/>
              <p:nvPr/>
            </p:nvSpPr>
            <p:spPr>
              <a:xfrm>
                <a:off x="152503" y="1219200"/>
                <a:ext cx="1170432" cy="5100751"/>
              </a:xfrm>
              <a:prstGeom prst="rect">
                <a:avLst/>
              </a:prstGeom>
              <a:solidFill>
                <a:schemeClr val="accent6">
                  <a:lumMod val="20000"/>
                  <a:lumOff val="80000"/>
                </a:schemeClr>
              </a:solidFill>
              <a:ln w="9525" cmpd="sng">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800"/>
                  </a:spcAft>
                </a:pPr>
                <a:endParaRPr lang="en-US" dirty="0"/>
              </a:p>
            </p:txBody>
          </p:sp>
          <p:sp>
            <p:nvSpPr>
              <p:cNvPr id="5" name="Text Box 47"/>
              <p:cNvSpPr txBox="1">
                <a:spLocks noChangeArrowheads="1"/>
              </p:cNvSpPr>
              <p:nvPr/>
            </p:nvSpPr>
            <p:spPr bwMode="auto">
              <a:xfrm>
                <a:off x="152400" y="941594"/>
                <a:ext cx="1170432" cy="258528"/>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14" tIns="45706" rIns="91414" bIns="45706" anchor="t" anchorCtr="0" upright="1">
                <a:noAutofit/>
              </a:bodyPr>
              <a:lstStyle/>
              <a:p>
                <a:pPr algn="ctr"/>
                <a:r>
                  <a:rPr lang="en-US" sz="1000" b="1" dirty="0">
                    <a:latin typeface="Arial"/>
                    <a:ea typeface="Times New Roman"/>
                  </a:rPr>
                  <a:t>Inputs</a:t>
                </a:r>
                <a:endParaRPr lang="en-US" sz="1200" dirty="0">
                  <a:latin typeface="Times New Roman"/>
                  <a:ea typeface="Times New Roman"/>
                </a:endParaRPr>
              </a:p>
            </p:txBody>
          </p:sp>
        </p:grpSp>
        <p:grpSp>
          <p:nvGrpSpPr>
            <p:cNvPr id="20" name="Group 19"/>
            <p:cNvGrpSpPr/>
            <p:nvPr/>
          </p:nvGrpSpPr>
          <p:grpSpPr>
            <a:xfrm>
              <a:off x="1460754" y="685800"/>
              <a:ext cx="2303711" cy="5633034"/>
              <a:chOff x="1460754" y="685800"/>
              <a:chExt cx="2303711" cy="5633034"/>
            </a:xfrm>
          </p:grpSpPr>
          <p:sp>
            <p:nvSpPr>
              <p:cNvPr id="69" name="Rectangle 68"/>
              <p:cNvSpPr/>
              <p:nvPr/>
            </p:nvSpPr>
            <p:spPr>
              <a:xfrm>
                <a:off x="1481564" y="990600"/>
                <a:ext cx="2282901" cy="5328234"/>
              </a:xfrm>
              <a:prstGeom prst="rect">
                <a:avLst/>
              </a:prstGeom>
              <a:solidFill>
                <a:schemeClr val="accent5">
                  <a:lumMod val="20000"/>
                  <a:lumOff val="80000"/>
                </a:schemeClr>
              </a:solidFill>
              <a:ln w="9525" cmpd="sng">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Box 48"/>
              <p:cNvSpPr txBox="1">
                <a:spLocks noChangeArrowheads="1"/>
              </p:cNvSpPr>
              <p:nvPr/>
            </p:nvSpPr>
            <p:spPr bwMode="auto">
              <a:xfrm>
                <a:off x="1460754" y="685800"/>
                <a:ext cx="2303711" cy="25852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rot="0" vert="horz" wrap="square" lIns="91414" tIns="45706" rIns="91414" bIns="45706" anchor="t" anchorCtr="0" upright="1">
                <a:noAutofit/>
              </a:bodyPr>
              <a:lstStyle/>
              <a:p>
                <a:pPr algn="ctr"/>
                <a:r>
                  <a:rPr lang="en-US" sz="1000" b="1" dirty="0" smtClean="0">
                    <a:latin typeface="Arial"/>
                    <a:ea typeface="Times New Roman"/>
                  </a:rPr>
                  <a:t>Enhanced Strategies</a:t>
                </a:r>
                <a:endParaRPr lang="en-US" sz="1200" dirty="0">
                  <a:latin typeface="Times New Roman"/>
                  <a:ea typeface="Times New Roman"/>
                </a:endParaRPr>
              </a:p>
            </p:txBody>
          </p:sp>
        </p:grpSp>
        <p:grpSp>
          <p:nvGrpSpPr>
            <p:cNvPr id="22" name="Group 21"/>
            <p:cNvGrpSpPr/>
            <p:nvPr/>
          </p:nvGrpSpPr>
          <p:grpSpPr>
            <a:xfrm>
              <a:off x="3885347" y="685800"/>
              <a:ext cx="2328073" cy="5633034"/>
              <a:chOff x="3885347" y="685800"/>
              <a:chExt cx="2328073" cy="5633034"/>
            </a:xfrm>
          </p:grpSpPr>
          <p:sp>
            <p:nvSpPr>
              <p:cNvPr id="113" name="Rectangle 112"/>
              <p:cNvSpPr/>
              <p:nvPr/>
            </p:nvSpPr>
            <p:spPr>
              <a:xfrm>
                <a:off x="3885347" y="959867"/>
                <a:ext cx="2328073" cy="5358967"/>
              </a:xfrm>
              <a:prstGeom prst="rect">
                <a:avLst/>
              </a:prstGeom>
              <a:solidFill>
                <a:schemeClr val="accent3">
                  <a:lumMod val="20000"/>
                  <a:lumOff val="80000"/>
                </a:schemeClr>
              </a:solidFill>
              <a:ln w="9525" cmpd="sng">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dirty="0"/>
              </a:p>
            </p:txBody>
          </p:sp>
          <p:sp>
            <p:nvSpPr>
              <p:cNvPr id="77" name="Text Box 48"/>
              <p:cNvSpPr txBox="1">
                <a:spLocks noChangeArrowheads="1"/>
              </p:cNvSpPr>
              <p:nvPr/>
            </p:nvSpPr>
            <p:spPr bwMode="auto">
              <a:xfrm>
                <a:off x="3886200" y="685800"/>
                <a:ext cx="2327220" cy="258529"/>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rot="0" vert="horz" wrap="square" lIns="91414" tIns="45706" rIns="91414" bIns="45706" anchor="t" anchorCtr="0" upright="1">
                <a:noAutofit/>
              </a:bodyPr>
              <a:lstStyle/>
              <a:p>
                <a:pPr algn="ctr"/>
                <a:r>
                  <a:rPr lang="en-US" sz="1000" b="1" dirty="0" smtClean="0">
                    <a:solidFill>
                      <a:schemeClr val="tx1"/>
                    </a:solidFill>
                    <a:latin typeface="Arial"/>
                    <a:ea typeface="Times New Roman"/>
                  </a:rPr>
                  <a:t>Outputs</a:t>
                </a:r>
                <a:endParaRPr lang="en-US" sz="1200" dirty="0">
                  <a:solidFill>
                    <a:schemeClr val="tx1"/>
                  </a:solidFill>
                  <a:latin typeface="Times New Roman"/>
                  <a:ea typeface="Times New Roman"/>
                </a:endParaRPr>
              </a:p>
            </p:txBody>
          </p:sp>
        </p:grpSp>
      </p:grpSp>
      <p:grpSp>
        <p:nvGrpSpPr>
          <p:cNvPr id="32" name="Group 31"/>
          <p:cNvGrpSpPr/>
          <p:nvPr/>
        </p:nvGrpSpPr>
        <p:grpSpPr>
          <a:xfrm>
            <a:off x="6392885" y="611284"/>
            <a:ext cx="2434328" cy="3581838"/>
            <a:chOff x="3904983" y="815587"/>
            <a:chExt cx="1069848" cy="5374107"/>
          </a:xfrm>
        </p:grpSpPr>
        <p:sp>
          <p:nvSpPr>
            <p:cNvPr id="108" name="Rectangle 107"/>
            <p:cNvSpPr/>
            <p:nvPr/>
          </p:nvSpPr>
          <p:spPr>
            <a:xfrm>
              <a:off x="3904983" y="1135664"/>
              <a:ext cx="1069848" cy="5054030"/>
            </a:xfrm>
            <a:prstGeom prst="rect">
              <a:avLst/>
            </a:prstGeom>
            <a:solidFill>
              <a:schemeClr val="accent4">
                <a:lumMod val="20000"/>
                <a:lumOff val="80000"/>
              </a:schemeClr>
            </a:solidFill>
            <a:ln w="9525" cmpd="sng">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p:cNvSpPr txBox="1"/>
            <p:nvPr/>
          </p:nvSpPr>
          <p:spPr>
            <a:xfrm>
              <a:off x="3904983" y="815587"/>
              <a:ext cx="1069848" cy="424406"/>
            </a:xfrm>
            <a:prstGeom prst="rect">
              <a:avLst/>
            </a:prstGeom>
            <a:ln/>
          </p:spPr>
          <p:style>
            <a:lnRef idx="1">
              <a:schemeClr val="accent4"/>
            </a:lnRef>
            <a:fillRef idx="2">
              <a:schemeClr val="accent4"/>
            </a:fillRef>
            <a:effectRef idx="1">
              <a:schemeClr val="accent4"/>
            </a:effectRef>
            <a:fontRef idx="minor">
              <a:schemeClr val="dk1"/>
            </a:fontRef>
          </p:style>
          <p:txBody>
            <a:bodyPr wrap="square" lIns="68644" tIns="34322" rIns="68644" bIns="34322" rtlCol="0" anchor="ctr">
              <a:noAutofit/>
            </a:bodyPr>
            <a:lstStyle/>
            <a:p>
              <a:pPr algn="ctr"/>
              <a:r>
                <a:rPr lang="en-US" sz="1000" b="1" dirty="0" smtClean="0">
                  <a:latin typeface="Arial"/>
                  <a:ea typeface="Times New Roman"/>
                </a:rPr>
                <a:t>Short Term Outcomes</a:t>
              </a:r>
              <a:endParaRPr lang="en-US" sz="1000" b="1" dirty="0">
                <a:latin typeface="Arial"/>
                <a:ea typeface="Times New Roman"/>
              </a:endParaRPr>
            </a:p>
          </p:txBody>
        </p:sp>
      </p:grpSp>
      <p:sp>
        <p:nvSpPr>
          <p:cNvPr id="3" name="TextBox 2"/>
          <p:cNvSpPr txBox="1"/>
          <p:nvPr/>
        </p:nvSpPr>
        <p:spPr>
          <a:xfrm>
            <a:off x="7375269" y="6629400"/>
            <a:ext cx="1768731" cy="184638"/>
          </a:xfrm>
          <a:prstGeom prst="rect">
            <a:avLst/>
          </a:prstGeom>
          <a:noFill/>
        </p:spPr>
        <p:txBody>
          <a:bodyPr wrap="square" lIns="91414" tIns="45706" rIns="91414" bIns="45706" rtlCol="0">
            <a:spAutoFit/>
          </a:bodyPr>
          <a:lstStyle/>
          <a:p>
            <a:pPr algn="r"/>
            <a:r>
              <a:rPr lang="en-US" sz="600" dirty="0" smtClean="0"/>
              <a:t>12/6/2013</a:t>
            </a:r>
            <a:endParaRPr lang="en-US" sz="600" dirty="0"/>
          </a:p>
        </p:txBody>
      </p:sp>
      <p:sp>
        <p:nvSpPr>
          <p:cNvPr id="4" name="TextBox 3"/>
          <p:cNvSpPr txBox="1"/>
          <p:nvPr/>
        </p:nvSpPr>
        <p:spPr>
          <a:xfrm>
            <a:off x="7933263" y="4434129"/>
            <a:ext cx="138644" cy="346610"/>
          </a:xfrm>
          <a:prstGeom prst="rect">
            <a:avLst/>
          </a:prstGeom>
          <a:noFill/>
        </p:spPr>
        <p:txBody>
          <a:bodyPr wrap="none" lIns="68644" tIns="34322" rIns="68644" bIns="34322" rtlCol="0">
            <a:spAutoFit/>
          </a:bodyPr>
          <a:lstStyle/>
          <a:p>
            <a:endParaRPr lang="en-US" dirty="0"/>
          </a:p>
        </p:txBody>
      </p:sp>
      <p:sp>
        <p:nvSpPr>
          <p:cNvPr id="67" name="TextBox 66"/>
          <p:cNvSpPr txBox="1"/>
          <p:nvPr/>
        </p:nvSpPr>
        <p:spPr>
          <a:xfrm>
            <a:off x="235851" y="990600"/>
            <a:ext cx="932963" cy="597932"/>
          </a:xfrm>
          <a:prstGeom prst="rect">
            <a:avLst/>
          </a:prstGeom>
          <a:solidFill>
            <a:schemeClr val="bg1"/>
          </a:solidFill>
          <a:ln>
            <a:solidFill>
              <a:schemeClr val="tx1"/>
            </a:solidFill>
          </a:ln>
        </p:spPr>
        <p:txBody>
          <a:bodyPr wrap="square" lIns="68634" tIns="34317" rIns="68634" bIns="34317" rtlCol="0">
            <a:noAutofit/>
          </a:bodyPr>
          <a:lstStyle/>
          <a:p>
            <a:pPr>
              <a:spcAft>
                <a:spcPts val="800"/>
              </a:spcAft>
            </a:pPr>
            <a:r>
              <a:rPr lang="en-US" sz="900" b="1" dirty="0" smtClean="0">
                <a:ea typeface="Times New Roman"/>
              </a:rPr>
              <a:t>Funding </a:t>
            </a:r>
            <a:r>
              <a:rPr lang="en-US" sz="850" b="1" dirty="0" smtClean="0">
                <a:ea typeface="Times New Roman"/>
              </a:rPr>
              <a:t>(specifically contractors’  sub-awards) </a:t>
            </a:r>
            <a:endParaRPr lang="en-US" sz="850" dirty="0">
              <a:latin typeface="Arial Narrow" pitchFamily="34" charset="0"/>
              <a:ea typeface="Times New Roman"/>
            </a:endParaRPr>
          </a:p>
        </p:txBody>
      </p:sp>
      <p:sp>
        <p:nvSpPr>
          <p:cNvPr id="40" name="TextBox 39"/>
          <p:cNvSpPr txBox="1"/>
          <p:nvPr/>
        </p:nvSpPr>
        <p:spPr>
          <a:xfrm>
            <a:off x="235852" y="27828"/>
            <a:ext cx="8669609" cy="315526"/>
          </a:xfrm>
          <a:prstGeom prst="rect">
            <a:avLst/>
          </a:prstGeom>
          <a:noFill/>
          <a:ln w="3175">
            <a:noFill/>
          </a:ln>
        </p:spPr>
        <p:txBody>
          <a:bodyPr wrap="square" lIns="68634" tIns="34317" rIns="68634" bIns="34317" rtlCol="0">
            <a:spAutoFit/>
          </a:bodyPr>
          <a:lstStyle/>
          <a:p>
            <a:pPr algn="ctr"/>
            <a:r>
              <a:rPr lang="en-US" sz="1600" b="1" dirty="0" smtClean="0">
                <a:cs typeface="Arial" pitchFamily="34" charset="0"/>
              </a:rPr>
              <a:t>West Virginia Basic Plus State Logic Model For State Public Health Actions (FOA-1305)*</a:t>
            </a:r>
            <a:endParaRPr lang="en-US" sz="1600" b="1" dirty="0">
              <a:cs typeface="Arial" pitchFamily="34" charset="0"/>
            </a:endParaRPr>
          </a:p>
        </p:txBody>
      </p:sp>
      <p:pic>
        <p:nvPicPr>
          <p:cNvPr id="14" name="Picture 13" descr="5BLUE.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33181" y="6467821"/>
            <a:ext cx="439726" cy="323158"/>
          </a:xfrm>
          <a:prstGeom prst="rect">
            <a:avLst/>
          </a:prstGeom>
        </p:spPr>
      </p:pic>
      <p:sp>
        <p:nvSpPr>
          <p:cNvPr id="37" name="TextBox 36"/>
          <p:cNvSpPr txBox="1"/>
          <p:nvPr/>
        </p:nvSpPr>
        <p:spPr>
          <a:xfrm>
            <a:off x="11188700" y="1219200"/>
            <a:ext cx="184666" cy="369332"/>
          </a:xfrm>
          <a:prstGeom prst="rect">
            <a:avLst/>
          </a:prstGeom>
          <a:noFill/>
        </p:spPr>
        <p:txBody>
          <a:bodyPr wrap="none" rtlCol="0">
            <a:spAutoFit/>
          </a:bodyPr>
          <a:lstStyle/>
          <a:p>
            <a:endParaRPr lang="en-US" dirty="0"/>
          </a:p>
        </p:txBody>
      </p:sp>
      <p:sp>
        <p:nvSpPr>
          <p:cNvPr id="13" name="TextBox 12"/>
          <p:cNvSpPr txBox="1"/>
          <p:nvPr/>
        </p:nvSpPr>
        <p:spPr>
          <a:xfrm>
            <a:off x="3986082" y="1026718"/>
            <a:ext cx="2207219" cy="1041739"/>
          </a:xfrm>
          <a:prstGeom prst="rect">
            <a:avLst/>
          </a:prstGeom>
          <a:solidFill>
            <a:schemeClr val="bg1"/>
          </a:solidFill>
          <a:ln>
            <a:solidFill>
              <a:schemeClr val="tx1"/>
            </a:solidFill>
          </a:ln>
        </p:spPr>
        <p:txBody>
          <a:bodyPr wrap="square" lIns="68634" tIns="34317" rIns="68634" bIns="34317" rtlCol="0">
            <a:noAutofit/>
          </a:bodyPr>
          <a:lstStyle>
            <a:defPPr>
              <a:defRPr lang="en-US"/>
            </a:defPPr>
            <a:lvl1pPr>
              <a:spcAft>
                <a:spcPts val="500"/>
              </a:spcAft>
              <a:defRPr sz="900" b="1"/>
            </a:lvl1pPr>
          </a:lstStyle>
          <a:p>
            <a:r>
              <a:rPr lang="en-US" sz="850" b="0" dirty="0" smtClean="0"/>
              <a:t>1)Increased </a:t>
            </a:r>
            <a:r>
              <a:rPr lang="en-US" sz="850" b="0" dirty="0"/>
              <a:t>number of </a:t>
            </a:r>
            <a:r>
              <a:rPr lang="en-US" sz="850" b="0" dirty="0" smtClean="0"/>
              <a:t>worksites that </a:t>
            </a:r>
            <a:r>
              <a:rPr lang="en-US" sz="850" b="0" dirty="0"/>
              <a:t>have developed and adopted policies to implement food service </a:t>
            </a:r>
            <a:r>
              <a:rPr lang="en-US" sz="850" b="0" dirty="0" smtClean="0"/>
              <a:t>guidelines 2)Increased </a:t>
            </a:r>
            <a:r>
              <a:rPr lang="en-US" sz="850" b="0" dirty="0"/>
              <a:t>number of </a:t>
            </a:r>
            <a:r>
              <a:rPr lang="en-US" sz="850" b="0" dirty="0" smtClean="0"/>
              <a:t>employees who work in worksites that have </a:t>
            </a:r>
            <a:r>
              <a:rPr lang="en-US" sz="850" b="0" dirty="0"/>
              <a:t>developed and implemented standards to increase physical </a:t>
            </a:r>
            <a:r>
              <a:rPr lang="en-US" sz="850" b="0" dirty="0" smtClean="0"/>
              <a:t>activity</a:t>
            </a:r>
            <a:endParaRPr lang="en-US" sz="850" b="0" dirty="0"/>
          </a:p>
        </p:txBody>
      </p:sp>
      <p:sp>
        <p:nvSpPr>
          <p:cNvPr id="55" name="TextBox 54"/>
          <p:cNvSpPr txBox="1"/>
          <p:nvPr/>
        </p:nvSpPr>
        <p:spPr>
          <a:xfrm>
            <a:off x="3992598" y="2204496"/>
            <a:ext cx="2188513" cy="2693564"/>
          </a:xfrm>
          <a:prstGeom prst="rect">
            <a:avLst/>
          </a:prstGeom>
          <a:solidFill>
            <a:schemeClr val="bg1"/>
          </a:solidFill>
          <a:ln>
            <a:solidFill>
              <a:schemeClr val="tx1"/>
            </a:solidFill>
          </a:ln>
        </p:spPr>
        <p:txBody>
          <a:bodyPr wrap="square" lIns="68634" tIns="34317" rIns="68634" bIns="34317" rtlCol="0">
            <a:noAutofit/>
          </a:bodyPr>
          <a:lstStyle>
            <a:defPPr>
              <a:defRPr lang="en-US"/>
            </a:defPPr>
            <a:lvl1pPr>
              <a:spcAft>
                <a:spcPts val="500"/>
              </a:spcAft>
              <a:defRPr sz="900" b="1"/>
            </a:lvl1pPr>
          </a:lstStyle>
          <a:p>
            <a:r>
              <a:rPr lang="en-US" sz="850" b="0" dirty="0" smtClean="0"/>
              <a:t>1) Increased number of schools compliant to state policy 4321.1 Standards for School Nutrition 2)Number of schools participating in Healthier School Challenge 3)Increased number of schools which </a:t>
            </a:r>
            <a:r>
              <a:rPr lang="en-US" sz="850" b="0" dirty="0"/>
              <a:t>require daily physical education and adopted and implemented policies that establish standards (including sodium) for all  competitive foods available during the school </a:t>
            </a:r>
            <a:r>
              <a:rPr lang="en-US" sz="850" b="0" dirty="0" smtClean="0"/>
              <a:t>day 4)</a:t>
            </a:r>
            <a:r>
              <a:rPr lang="en-US" sz="850" b="0" dirty="0"/>
              <a:t>I</a:t>
            </a:r>
            <a:r>
              <a:rPr lang="en-US" sz="850" b="0" dirty="0" smtClean="0"/>
              <a:t>ncreased </a:t>
            </a:r>
            <a:r>
              <a:rPr lang="en-US" sz="850" b="0" dirty="0"/>
              <a:t>number of schools that:  prohibit all forms of advertising </a:t>
            </a:r>
            <a:r>
              <a:rPr lang="en-US" sz="850" b="0" dirty="0" smtClean="0"/>
              <a:t>and promotion of less nutritious foods and beverages on school property (i.e. candy, fast food restaurants, soft drinks)</a:t>
            </a:r>
            <a:r>
              <a:rPr lang="en-US" sz="850" b="0" dirty="0"/>
              <a:t> </a:t>
            </a:r>
            <a:r>
              <a:rPr lang="en-US" sz="850" b="0" dirty="0" smtClean="0"/>
              <a:t>5)Increased (%) schools which </a:t>
            </a:r>
            <a:r>
              <a:rPr lang="en-US" sz="850" b="0" dirty="0"/>
              <a:t>allow students to have access to drinking water;  offer fruits or non-fried vegetables;  allow students to purchase fruits and vegetables  from vending machines or at the school store, canteen, snack bar, or as a la carte </a:t>
            </a:r>
            <a:r>
              <a:rPr lang="en-US" sz="850" b="0" dirty="0" smtClean="0"/>
              <a:t>items</a:t>
            </a:r>
            <a:endParaRPr lang="en-US" sz="850" b="0" dirty="0"/>
          </a:p>
        </p:txBody>
      </p:sp>
      <p:sp>
        <p:nvSpPr>
          <p:cNvPr id="58" name="TextBox 57"/>
          <p:cNvSpPr txBox="1"/>
          <p:nvPr/>
        </p:nvSpPr>
        <p:spPr>
          <a:xfrm>
            <a:off x="1501083" y="2387237"/>
            <a:ext cx="2229760" cy="1278303"/>
          </a:xfrm>
          <a:prstGeom prst="rect">
            <a:avLst/>
          </a:prstGeom>
          <a:solidFill>
            <a:schemeClr val="bg1"/>
          </a:solidFill>
          <a:ln>
            <a:solidFill>
              <a:schemeClr val="tx1"/>
            </a:solidFill>
          </a:ln>
        </p:spPr>
        <p:txBody>
          <a:bodyPr wrap="square" lIns="68634" tIns="34317" rIns="68634" bIns="34317" rtlCol="0">
            <a:noAutofit/>
          </a:bodyPr>
          <a:lstStyle/>
          <a:p>
            <a:r>
              <a:rPr lang="en-US" sz="850" b="1" dirty="0" smtClean="0"/>
              <a:t>School Health Strategy Domain 2-Strategy 3 </a:t>
            </a:r>
          </a:p>
          <a:p>
            <a:r>
              <a:rPr lang="en-US" sz="850" dirty="0" smtClean="0"/>
              <a:t>1)Provide education, trainings and TA to increase compliance on existing WV Policy 4321.1 Standards for School Nutrition  2)Continue to work with the 15 recruited county districts to participate in Healthier US School Challenge 3)Assist all schools in making nutritional information available and accessible to students and their families</a:t>
            </a:r>
            <a:endParaRPr lang="en-US" sz="850" b="1" dirty="0" smtClean="0"/>
          </a:p>
          <a:p>
            <a:pPr>
              <a:spcAft>
                <a:spcPts val="500"/>
              </a:spcAft>
            </a:pPr>
            <a:endParaRPr lang="en-US" sz="850" b="1" dirty="0" smtClean="0"/>
          </a:p>
          <a:p>
            <a:pPr>
              <a:spcAft>
                <a:spcPts val="500"/>
              </a:spcAft>
            </a:pPr>
            <a:endParaRPr lang="en-US" sz="850" dirty="0"/>
          </a:p>
          <a:p>
            <a:pPr>
              <a:spcAft>
                <a:spcPts val="500"/>
              </a:spcAft>
            </a:pPr>
            <a:endParaRPr lang="en-US" sz="850" dirty="0"/>
          </a:p>
        </p:txBody>
      </p:sp>
      <p:sp>
        <p:nvSpPr>
          <p:cNvPr id="59" name="TextBox 58"/>
          <p:cNvSpPr txBox="1"/>
          <p:nvPr/>
        </p:nvSpPr>
        <p:spPr>
          <a:xfrm>
            <a:off x="1492345" y="5124052"/>
            <a:ext cx="2227972" cy="1322261"/>
          </a:xfrm>
          <a:prstGeom prst="rect">
            <a:avLst/>
          </a:prstGeom>
          <a:solidFill>
            <a:schemeClr val="bg1"/>
          </a:solidFill>
          <a:ln>
            <a:solidFill>
              <a:srgbClr val="C00000"/>
            </a:solidFill>
          </a:ln>
        </p:spPr>
        <p:txBody>
          <a:bodyPr wrap="square" lIns="68634" tIns="34317" rIns="68634" bIns="34317" rtlCol="0">
            <a:noAutofit/>
          </a:bodyPr>
          <a:lstStyle/>
          <a:p>
            <a:r>
              <a:rPr lang="en-US" sz="850" b="1" dirty="0" smtClean="0"/>
              <a:t>Diabetes Strategy Domain 4 Strategy 1 </a:t>
            </a:r>
            <a:endParaRPr lang="en-US" sz="850" b="1" dirty="0"/>
          </a:p>
          <a:p>
            <a:pPr>
              <a:spcAft>
                <a:spcPts val="500"/>
              </a:spcAft>
            </a:pPr>
            <a:r>
              <a:rPr lang="en-US" sz="850" dirty="0" smtClean="0"/>
              <a:t>1) Recruit sites to apply for AADE accreditation 2)Evaluate Diabetes Taskforce 3)Work with WVUSOP/Wigner Institute to add sites in high diabetes prevalence areas that currently have ADA or ADA programs  4)Promote and disseminate DSME patient referral guide (created in Year 3) to pharmacists and healthcare providers to </a:t>
            </a:r>
            <a:r>
              <a:rPr lang="en-US" sz="850" dirty="0"/>
              <a:t> increase participation in </a:t>
            </a:r>
            <a:r>
              <a:rPr lang="en-US" sz="850" dirty="0" smtClean="0"/>
              <a:t>DSME programs &amp; enhance referrals</a:t>
            </a:r>
            <a:endParaRPr lang="en-US" sz="850" dirty="0"/>
          </a:p>
        </p:txBody>
      </p:sp>
      <p:sp>
        <p:nvSpPr>
          <p:cNvPr id="60" name="TextBox 59"/>
          <p:cNvSpPr txBox="1"/>
          <p:nvPr/>
        </p:nvSpPr>
        <p:spPr>
          <a:xfrm>
            <a:off x="1485993" y="3730061"/>
            <a:ext cx="2243881" cy="1329471"/>
          </a:xfrm>
          <a:prstGeom prst="rect">
            <a:avLst/>
          </a:prstGeom>
          <a:solidFill>
            <a:schemeClr val="bg1"/>
          </a:solidFill>
          <a:ln>
            <a:solidFill>
              <a:srgbClr val="C00000"/>
            </a:solidFill>
          </a:ln>
        </p:spPr>
        <p:txBody>
          <a:bodyPr wrap="square" lIns="68634" tIns="34317" rIns="68634" bIns="34317" rtlCol="0">
            <a:noAutofit/>
          </a:bodyPr>
          <a:lstStyle/>
          <a:p>
            <a:r>
              <a:rPr lang="en-US" sz="850" b="1" dirty="0" smtClean="0"/>
              <a:t>Heart Disease Strategy  Domain 3-Strategy 1 </a:t>
            </a:r>
            <a:endParaRPr lang="en-US" sz="850" b="1" dirty="0"/>
          </a:p>
          <a:p>
            <a:r>
              <a:rPr lang="en-US" sz="850" dirty="0" smtClean="0"/>
              <a:t>1)Promote use of </a:t>
            </a:r>
            <a:r>
              <a:rPr lang="en-US" sz="850" dirty="0"/>
              <a:t>electronic health records (EHR) </a:t>
            </a:r>
            <a:r>
              <a:rPr lang="en-US" sz="850" dirty="0" smtClean="0"/>
              <a:t>to enhance the use  </a:t>
            </a:r>
            <a:r>
              <a:rPr lang="en-US" sz="850" dirty="0"/>
              <a:t>patient information to direct  interventions as </a:t>
            </a:r>
            <a:r>
              <a:rPr lang="en-US" sz="850" dirty="0" smtClean="0"/>
              <a:t>needed 2)Work with WVUSOP/ Wigner Institute geared </a:t>
            </a:r>
            <a:r>
              <a:rPr lang="en-US" sz="850" dirty="0"/>
              <a:t>toward improving and expanding the use of health information technology (HIT) and the use of team-based care to improve hypertension performance measures in health </a:t>
            </a:r>
            <a:r>
              <a:rPr lang="en-US" sz="850" dirty="0" smtClean="0"/>
              <a:t>systems (up to eight pharmacies in year 4)</a:t>
            </a:r>
            <a:endParaRPr lang="en-US" sz="850" dirty="0"/>
          </a:p>
        </p:txBody>
      </p:sp>
      <p:sp>
        <p:nvSpPr>
          <p:cNvPr id="49" name="TextBox 48"/>
          <p:cNvSpPr txBox="1"/>
          <p:nvPr/>
        </p:nvSpPr>
        <p:spPr>
          <a:xfrm>
            <a:off x="6506782" y="1043873"/>
            <a:ext cx="2193827" cy="1273108"/>
          </a:xfrm>
          <a:prstGeom prst="rect">
            <a:avLst/>
          </a:prstGeom>
          <a:solidFill>
            <a:schemeClr val="bg1"/>
          </a:solidFill>
          <a:ln>
            <a:solidFill>
              <a:schemeClr val="tx1"/>
            </a:solidFill>
          </a:ln>
        </p:spPr>
        <p:txBody>
          <a:bodyPr wrap="square" lIns="68634" tIns="34317" rIns="68634" bIns="34317" rtlCol="0">
            <a:noAutofit/>
          </a:bodyPr>
          <a:lstStyle>
            <a:defPPr>
              <a:defRPr lang="en-US"/>
            </a:defPPr>
            <a:lvl1pPr>
              <a:spcAft>
                <a:spcPts val="500"/>
              </a:spcAft>
              <a:defRPr sz="900" b="1"/>
            </a:lvl1pPr>
          </a:lstStyle>
          <a:p>
            <a:r>
              <a:rPr lang="en-US" sz="850" b="0" dirty="0"/>
              <a:t>Increased </a:t>
            </a:r>
            <a:r>
              <a:rPr lang="en-US" sz="850" b="0" dirty="0" smtClean="0"/>
              <a:t>school and worksite environments,  </a:t>
            </a:r>
            <a:r>
              <a:rPr lang="en-US" sz="850" b="0" dirty="0"/>
              <a:t>that promote and reinforce healthful behaviors and practices across the life span related to diabetes, cardiovascular health, student health, physical activity and healthful foods and beverages, obesity, </a:t>
            </a:r>
            <a:r>
              <a:rPr lang="en-US" sz="850" b="0" dirty="0" smtClean="0"/>
              <a:t>and that is reinforced with community access to healthy foods </a:t>
            </a:r>
            <a:r>
              <a:rPr lang="en-US" sz="850" b="0" dirty="0" smtClean="0">
                <a:solidFill>
                  <a:srgbClr val="C00000"/>
                </a:solidFill>
              </a:rPr>
              <a:t>(Synergy Domain 2 .2  and Basic strategies 2 &amp; 3)</a:t>
            </a:r>
          </a:p>
          <a:p>
            <a:pPr marL="171450" indent="-171450">
              <a:buFont typeface="Arial" panose="020B0604020202020204" pitchFamily="34" charset="0"/>
              <a:buChar char="•"/>
            </a:pPr>
            <a:endParaRPr lang="en-US" sz="850" dirty="0" smtClean="0"/>
          </a:p>
          <a:p>
            <a:endParaRPr lang="en-US" sz="850" dirty="0" smtClean="0"/>
          </a:p>
          <a:p>
            <a:endParaRPr lang="en-US" sz="850" dirty="0"/>
          </a:p>
        </p:txBody>
      </p:sp>
      <p:sp>
        <p:nvSpPr>
          <p:cNvPr id="80" name="Text Box 49"/>
          <p:cNvSpPr txBox="1">
            <a:spLocks noChangeArrowheads="1"/>
          </p:cNvSpPr>
          <p:nvPr/>
        </p:nvSpPr>
        <p:spPr bwMode="auto">
          <a:xfrm>
            <a:off x="6429846" y="5963149"/>
            <a:ext cx="2412508" cy="36256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rot="0" vert="horz" wrap="square" lIns="91414" tIns="45706" rIns="91414" bIns="45706" anchor="ctr" anchorCtr="0" upright="1">
            <a:noAutofit/>
          </a:bodyPr>
          <a:lstStyle/>
          <a:p>
            <a:pPr algn="ctr"/>
            <a:r>
              <a:rPr lang="en-US" sz="1000" b="1" dirty="0" smtClean="0">
                <a:latin typeface="Arial"/>
                <a:ea typeface="Times New Roman"/>
              </a:rPr>
              <a:t>Long term outcomes</a:t>
            </a:r>
            <a:endParaRPr lang="en-US" sz="1000" b="1" dirty="0">
              <a:latin typeface="Arial"/>
              <a:ea typeface="Times New Roman"/>
            </a:endParaRPr>
          </a:p>
        </p:txBody>
      </p:sp>
      <p:sp>
        <p:nvSpPr>
          <p:cNvPr id="51" name="TextBox 50"/>
          <p:cNvSpPr txBox="1"/>
          <p:nvPr/>
        </p:nvSpPr>
        <p:spPr>
          <a:xfrm>
            <a:off x="237187" y="4803494"/>
            <a:ext cx="903010" cy="301906"/>
          </a:xfrm>
          <a:prstGeom prst="rect">
            <a:avLst/>
          </a:prstGeom>
          <a:solidFill>
            <a:schemeClr val="bg1"/>
          </a:solidFill>
          <a:ln>
            <a:solidFill>
              <a:schemeClr val="tx1"/>
            </a:solidFill>
          </a:ln>
        </p:spPr>
        <p:txBody>
          <a:bodyPr wrap="square" lIns="68634" tIns="34317" rIns="68634" bIns="34317" rtlCol="0">
            <a:noAutofit/>
          </a:bodyPr>
          <a:lstStyle/>
          <a:p>
            <a:pPr>
              <a:spcAft>
                <a:spcPts val="800"/>
              </a:spcAft>
            </a:pPr>
            <a:r>
              <a:rPr lang="en-US" sz="900" b="1" dirty="0" smtClean="0">
                <a:ea typeface="Times New Roman"/>
              </a:rPr>
              <a:t>Staff Time</a:t>
            </a:r>
            <a:endParaRPr lang="en-US" sz="900" b="1" dirty="0"/>
          </a:p>
          <a:p>
            <a:pPr>
              <a:spcAft>
                <a:spcPts val="800"/>
              </a:spcAft>
            </a:pPr>
            <a:endParaRPr lang="en-US" sz="900" b="1" dirty="0">
              <a:ea typeface="Times New Roman"/>
            </a:endParaRPr>
          </a:p>
          <a:p>
            <a:pPr>
              <a:spcAft>
                <a:spcPts val="800"/>
              </a:spcAft>
            </a:pPr>
            <a:endParaRPr lang="en-US" sz="900" dirty="0">
              <a:latin typeface="Arial Narrow" pitchFamily="34" charset="0"/>
              <a:ea typeface="Times New Roman"/>
            </a:endParaRPr>
          </a:p>
          <a:p>
            <a:pPr>
              <a:spcAft>
                <a:spcPts val="800"/>
              </a:spcAft>
            </a:pPr>
            <a:endParaRPr lang="en-US" sz="900" dirty="0">
              <a:latin typeface="Arial Narrow" pitchFamily="34" charset="0"/>
              <a:ea typeface="Times New Roman"/>
            </a:endParaRPr>
          </a:p>
        </p:txBody>
      </p:sp>
      <p:sp>
        <p:nvSpPr>
          <p:cNvPr id="52" name="TextBox 51"/>
          <p:cNvSpPr txBox="1"/>
          <p:nvPr/>
        </p:nvSpPr>
        <p:spPr>
          <a:xfrm>
            <a:off x="246079" y="5257800"/>
            <a:ext cx="872649" cy="619331"/>
          </a:xfrm>
          <a:prstGeom prst="rect">
            <a:avLst/>
          </a:prstGeom>
          <a:solidFill>
            <a:schemeClr val="bg1"/>
          </a:solidFill>
          <a:ln>
            <a:solidFill>
              <a:schemeClr val="tx1"/>
            </a:solidFill>
          </a:ln>
        </p:spPr>
        <p:txBody>
          <a:bodyPr wrap="square" lIns="68634" tIns="34317" rIns="68634" bIns="34317" rtlCol="0">
            <a:noAutofit/>
          </a:bodyPr>
          <a:lstStyle/>
          <a:p>
            <a:pPr>
              <a:spcAft>
                <a:spcPts val="800"/>
              </a:spcAft>
            </a:pPr>
            <a:r>
              <a:rPr lang="en-US" sz="900" b="1" dirty="0" smtClean="0"/>
              <a:t>Epidemiologic </a:t>
            </a:r>
            <a:r>
              <a:rPr lang="en-US" sz="900" b="1" dirty="0"/>
              <a:t>&amp; </a:t>
            </a:r>
            <a:r>
              <a:rPr lang="en-US" sz="900" b="1" dirty="0" smtClean="0"/>
              <a:t>Surveillance data</a:t>
            </a:r>
            <a:endParaRPr lang="en-US" sz="900" dirty="0">
              <a:latin typeface="Arial Narrow" pitchFamily="34" charset="0"/>
              <a:ea typeface="Times New Roman"/>
            </a:endParaRPr>
          </a:p>
        </p:txBody>
      </p:sp>
      <p:sp>
        <p:nvSpPr>
          <p:cNvPr id="53" name="TextBox 52"/>
          <p:cNvSpPr txBox="1"/>
          <p:nvPr/>
        </p:nvSpPr>
        <p:spPr>
          <a:xfrm>
            <a:off x="240012" y="6073513"/>
            <a:ext cx="909856" cy="327287"/>
          </a:xfrm>
          <a:prstGeom prst="rect">
            <a:avLst/>
          </a:prstGeom>
          <a:solidFill>
            <a:schemeClr val="bg1"/>
          </a:solidFill>
          <a:ln>
            <a:solidFill>
              <a:schemeClr val="tx1"/>
            </a:solidFill>
          </a:ln>
        </p:spPr>
        <p:txBody>
          <a:bodyPr wrap="square" lIns="68634" tIns="34317" rIns="68634" bIns="34317" rtlCol="0">
            <a:noAutofit/>
          </a:bodyPr>
          <a:lstStyle/>
          <a:p>
            <a:pPr>
              <a:spcAft>
                <a:spcPts val="800"/>
              </a:spcAft>
            </a:pPr>
            <a:r>
              <a:rPr lang="en-US" sz="900" b="1" dirty="0" smtClean="0"/>
              <a:t>Evaluation</a:t>
            </a:r>
            <a:endParaRPr lang="en-US" sz="900" b="1" dirty="0">
              <a:ea typeface="Times New Roman"/>
            </a:endParaRPr>
          </a:p>
          <a:p>
            <a:pPr>
              <a:spcAft>
                <a:spcPts val="800"/>
              </a:spcAft>
            </a:pPr>
            <a:endParaRPr lang="en-US" sz="900" dirty="0">
              <a:latin typeface="Arial Narrow" pitchFamily="34" charset="0"/>
              <a:ea typeface="Times New Roman"/>
            </a:endParaRPr>
          </a:p>
          <a:p>
            <a:pPr>
              <a:spcAft>
                <a:spcPts val="800"/>
              </a:spcAft>
            </a:pPr>
            <a:endParaRPr lang="en-US" sz="900" dirty="0">
              <a:latin typeface="Arial Narrow" pitchFamily="34" charset="0"/>
              <a:ea typeface="Times New Roman"/>
            </a:endParaRPr>
          </a:p>
        </p:txBody>
      </p:sp>
      <p:sp>
        <p:nvSpPr>
          <p:cNvPr id="56" name="TextBox 55"/>
          <p:cNvSpPr txBox="1"/>
          <p:nvPr/>
        </p:nvSpPr>
        <p:spPr>
          <a:xfrm>
            <a:off x="6506782" y="2459084"/>
            <a:ext cx="2193827" cy="800768"/>
          </a:xfrm>
          <a:prstGeom prst="rect">
            <a:avLst/>
          </a:prstGeom>
          <a:solidFill>
            <a:schemeClr val="bg1"/>
          </a:solidFill>
          <a:ln>
            <a:solidFill>
              <a:schemeClr val="tx1"/>
            </a:solidFill>
          </a:ln>
        </p:spPr>
        <p:txBody>
          <a:bodyPr wrap="square" lIns="68634" tIns="34317" rIns="68634" bIns="34317" rtlCol="0">
            <a:noAutofit/>
          </a:bodyPr>
          <a:lstStyle>
            <a:defPPr>
              <a:defRPr lang="en-US"/>
            </a:defPPr>
            <a:lvl1pPr>
              <a:spcAft>
                <a:spcPts val="500"/>
              </a:spcAft>
              <a:defRPr sz="900" b="1"/>
            </a:lvl1pPr>
          </a:lstStyle>
          <a:p>
            <a:r>
              <a:rPr lang="en-US" sz="850" b="0" dirty="0"/>
              <a:t>Improved quality, effective delivery and use of clinical and other preventive services to address prevention and management of hypertension and </a:t>
            </a:r>
            <a:r>
              <a:rPr lang="en-US" sz="850" b="0" dirty="0" smtClean="0"/>
              <a:t>diabetes</a:t>
            </a:r>
          </a:p>
          <a:p>
            <a:endParaRPr lang="en-US" b="0" dirty="0">
              <a:effectLst/>
            </a:endParaRPr>
          </a:p>
        </p:txBody>
      </p:sp>
      <p:sp>
        <p:nvSpPr>
          <p:cNvPr id="12" name="Rectangle 11"/>
          <p:cNvSpPr/>
          <p:nvPr/>
        </p:nvSpPr>
        <p:spPr>
          <a:xfrm>
            <a:off x="6506782" y="3352800"/>
            <a:ext cx="2193827" cy="748938"/>
          </a:xfrm>
          <a:prstGeom prst="rect">
            <a:avLst/>
          </a:prstGeom>
          <a:solidFill>
            <a:schemeClr val="bg1"/>
          </a:solidFill>
          <a:ln>
            <a:solidFill>
              <a:srgbClr val="C00000"/>
            </a:solidFill>
          </a:ln>
        </p:spPr>
        <p:txBody>
          <a:bodyPr wrap="square" lIns="68634" tIns="34317" rIns="68634" bIns="34317" rtlCol="0">
            <a:noAutofit/>
          </a:bodyPr>
          <a:lstStyle/>
          <a:p>
            <a:r>
              <a:rPr lang="en-US" sz="850" dirty="0"/>
              <a:t>Increased community clinical linkages to support prevention, self-management and control of diabetes, hypertension &amp; </a:t>
            </a:r>
            <a:r>
              <a:rPr lang="en-US" sz="850" dirty="0" smtClean="0"/>
              <a:t>obesity (Synergy Domain 3 strategy 2 and Domain 4 strategy 1)</a:t>
            </a:r>
          </a:p>
          <a:p>
            <a:endParaRPr lang="en-US" sz="900" dirty="0">
              <a:effectLst/>
            </a:endParaRPr>
          </a:p>
        </p:txBody>
      </p:sp>
      <p:sp>
        <p:nvSpPr>
          <p:cNvPr id="16" name="Right Brace 15"/>
          <p:cNvSpPr/>
          <p:nvPr/>
        </p:nvSpPr>
        <p:spPr>
          <a:xfrm rot="5400000">
            <a:off x="7349135" y="4491231"/>
            <a:ext cx="304479" cy="2143060"/>
          </a:xfrm>
          <a:prstGeom prst="rightBrace">
            <a:avLst>
              <a:gd name="adj1" fmla="val 0"/>
              <a:gd name="adj2" fmla="val 4872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Text Box 49"/>
          <p:cNvSpPr txBox="1">
            <a:spLocks noChangeArrowheads="1"/>
          </p:cNvSpPr>
          <p:nvPr/>
        </p:nvSpPr>
        <p:spPr bwMode="auto">
          <a:xfrm>
            <a:off x="6391728" y="4360232"/>
            <a:ext cx="2412508" cy="118765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rot="0" vert="horz" wrap="square" lIns="91414" tIns="45706" rIns="91414" bIns="45706" anchor="t" anchorCtr="0" upright="1">
            <a:noAutofit/>
          </a:bodyPr>
          <a:lstStyle/>
          <a:p>
            <a:pPr algn="ctr"/>
            <a:r>
              <a:rPr lang="en-US" sz="1000" b="1" dirty="0" smtClean="0">
                <a:latin typeface="Arial"/>
                <a:ea typeface="Times New Roman"/>
              </a:rPr>
              <a:t>Intermediate term outcomes</a:t>
            </a:r>
          </a:p>
          <a:p>
            <a:pPr algn="ctr"/>
            <a:endParaRPr lang="en-US" sz="1000" b="1" dirty="0">
              <a:latin typeface="Arial"/>
              <a:ea typeface="Times New Roman"/>
            </a:endParaRPr>
          </a:p>
          <a:p>
            <a:r>
              <a:rPr lang="en-US" sz="800" dirty="0" smtClean="0">
                <a:latin typeface="Arial"/>
                <a:ea typeface="Times New Roman"/>
              </a:rPr>
              <a:t>Increased number of </a:t>
            </a:r>
            <a:r>
              <a:rPr lang="en-US" sz="800" dirty="0">
                <a:latin typeface="Arial"/>
                <a:ea typeface="Times New Roman"/>
              </a:rPr>
              <a:t>adults, youth, or families that </a:t>
            </a:r>
            <a:r>
              <a:rPr lang="en-US" sz="800" dirty="0" smtClean="0">
                <a:latin typeface="Arial"/>
                <a:ea typeface="Times New Roman"/>
              </a:rPr>
              <a:t>increase consumption of nutritious foods and beverages.</a:t>
            </a:r>
          </a:p>
          <a:p>
            <a:endParaRPr lang="en-US" sz="800" dirty="0">
              <a:latin typeface="Arial"/>
              <a:ea typeface="Times New Roman"/>
            </a:endParaRPr>
          </a:p>
          <a:p>
            <a:r>
              <a:rPr lang="en-US" sz="800" dirty="0" smtClean="0">
                <a:latin typeface="Arial"/>
                <a:ea typeface="Times New Roman"/>
              </a:rPr>
              <a:t>Increased proportion of patients with high blood pressure and diabetes that have and adhere to self-management plans. </a:t>
            </a:r>
          </a:p>
        </p:txBody>
      </p:sp>
      <p:cxnSp>
        <p:nvCxnSpPr>
          <p:cNvPr id="8" name="Straight Connector 7"/>
          <p:cNvCxnSpPr/>
          <p:nvPr/>
        </p:nvCxnSpPr>
        <p:spPr>
          <a:xfrm>
            <a:off x="7507794" y="5528960"/>
            <a:ext cx="9951" cy="434189"/>
          </a:xfrm>
          <a:prstGeom prst="line">
            <a:avLst/>
          </a:prstGeom>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1478882" y="1032186"/>
            <a:ext cx="2239082" cy="1304045"/>
          </a:xfrm>
          <a:prstGeom prst="rect">
            <a:avLst/>
          </a:prstGeom>
          <a:solidFill>
            <a:schemeClr val="bg1"/>
          </a:solidFill>
          <a:ln>
            <a:solidFill>
              <a:schemeClr val="tx1"/>
            </a:solidFill>
          </a:ln>
        </p:spPr>
        <p:txBody>
          <a:bodyPr wrap="square" lIns="68634" tIns="34317" rIns="68634" bIns="34317" rtlCol="0">
            <a:noAutofit/>
          </a:bodyPr>
          <a:lstStyle/>
          <a:p>
            <a:r>
              <a:rPr lang="en-US" sz="850" b="1" dirty="0" smtClean="0"/>
              <a:t>DNPAO Strategy Domain 2-Strategy 2</a:t>
            </a:r>
            <a:endParaRPr lang="en-US" sz="850" b="1" dirty="0"/>
          </a:p>
          <a:p>
            <a:r>
              <a:rPr lang="en-US" sz="850" dirty="0" smtClean="0"/>
              <a:t>1) Assess 10 worksites &amp; establish nutrition standards or guidelines (CDC  </a:t>
            </a:r>
            <a:r>
              <a:rPr lang="en-US" sz="850" dirty="0" smtClean="0"/>
              <a:t>Worksite </a:t>
            </a:r>
            <a:r>
              <a:rPr lang="en-US" sz="850" smtClean="0"/>
              <a:t>Health Scorecard</a:t>
            </a:r>
            <a:r>
              <a:rPr lang="en-US" sz="850" dirty="0" smtClean="0"/>
              <a:t>) 2)Promote sodium reduction resources in four focus regions </a:t>
            </a:r>
            <a:r>
              <a:rPr lang="en-US" sz="850" dirty="0"/>
              <a:t>3) Implement </a:t>
            </a:r>
            <a:r>
              <a:rPr lang="en-US" sz="850" dirty="0" smtClean="0"/>
              <a:t>communications </a:t>
            </a:r>
            <a:r>
              <a:rPr lang="en-US" sz="850" dirty="0"/>
              <a:t>strategies to promote sodium reduction in the 10 targeted </a:t>
            </a:r>
            <a:r>
              <a:rPr lang="en-US" sz="850" dirty="0" smtClean="0"/>
              <a:t>worksites</a:t>
            </a:r>
            <a:r>
              <a:rPr lang="en-US" sz="850" b="1" dirty="0" smtClean="0"/>
              <a:t> –</a:t>
            </a:r>
            <a:r>
              <a:rPr lang="en-US" sz="850" dirty="0" smtClean="0"/>
              <a:t>calendar &amp; resource </a:t>
            </a:r>
            <a:r>
              <a:rPr lang="en-US" sz="850" smtClean="0"/>
              <a:t>webpage </a:t>
            </a:r>
            <a:r>
              <a:rPr lang="en-US" sz="850" smtClean="0"/>
              <a:t>4)Compile a </a:t>
            </a:r>
            <a:r>
              <a:rPr lang="en-US" sz="850" dirty="0" smtClean="0"/>
              <a:t>list of worksite nutrition policies 5)Provide TA to </a:t>
            </a:r>
            <a:r>
              <a:rPr lang="en-US" sz="850" dirty="0"/>
              <a:t>s</a:t>
            </a:r>
            <a:r>
              <a:rPr lang="en-US" sz="850" dirty="0" smtClean="0"/>
              <a:t>chool worksites</a:t>
            </a:r>
            <a:endParaRPr lang="en-US" sz="850" dirty="0"/>
          </a:p>
          <a:p>
            <a:pPr>
              <a:spcAft>
                <a:spcPts val="500"/>
              </a:spcAft>
            </a:pPr>
            <a:endParaRPr lang="en-US" sz="850" dirty="0"/>
          </a:p>
        </p:txBody>
      </p:sp>
      <p:sp>
        <p:nvSpPr>
          <p:cNvPr id="61" name="TextBox 60"/>
          <p:cNvSpPr txBox="1"/>
          <p:nvPr/>
        </p:nvSpPr>
        <p:spPr>
          <a:xfrm>
            <a:off x="3990824" y="5029568"/>
            <a:ext cx="2194527" cy="1297561"/>
          </a:xfrm>
          <a:prstGeom prst="rect">
            <a:avLst/>
          </a:prstGeom>
          <a:solidFill>
            <a:schemeClr val="bg1"/>
          </a:solidFill>
          <a:ln>
            <a:solidFill>
              <a:srgbClr val="C00000"/>
            </a:solidFill>
          </a:ln>
        </p:spPr>
        <p:txBody>
          <a:bodyPr wrap="square" lIns="68634" tIns="34317" rIns="68634" bIns="34317" rtlCol="0">
            <a:noAutofit/>
          </a:bodyPr>
          <a:lstStyle>
            <a:defPPr>
              <a:defRPr lang="en-US"/>
            </a:defPPr>
            <a:lvl1pPr>
              <a:spcAft>
                <a:spcPts val="500"/>
              </a:spcAft>
              <a:defRPr sz="900" b="1"/>
            </a:lvl1pPr>
          </a:lstStyle>
          <a:p>
            <a:r>
              <a:rPr lang="en-US" b="0" dirty="0" smtClean="0"/>
              <a:t>1)Increased </a:t>
            </a:r>
            <a:r>
              <a:rPr lang="en-US" b="0" dirty="0"/>
              <a:t>the health care practices and systems using EHRs to target patients with high blood pressure and patients with </a:t>
            </a:r>
            <a:r>
              <a:rPr lang="en-US" b="0" dirty="0" smtClean="0"/>
              <a:t>diabetes</a:t>
            </a:r>
          </a:p>
          <a:p>
            <a:r>
              <a:rPr lang="en-US" b="0" dirty="0" smtClean="0"/>
              <a:t>2)Increased </a:t>
            </a:r>
            <a:r>
              <a:rPr lang="en-US" b="0" dirty="0"/>
              <a:t>number of </a:t>
            </a:r>
            <a:r>
              <a:rPr lang="en-US" b="0" dirty="0" smtClean="0"/>
              <a:t>DSME </a:t>
            </a:r>
            <a:r>
              <a:rPr lang="en-US" b="0" dirty="0"/>
              <a:t>programs, and </a:t>
            </a:r>
            <a:r>
              <a:rPr lang="en-US" b="0" dirty="0" smtClean="0"/>
              <a:t>increase number of counties </a:t>
            </a:r>
            <a:r>
              <a:rPr lang="en-US" b="0" dirty="0"/>
              <a:t>with DSME </a:t>
            </a:r>
            <a:r>
              <a:rPr lang="en-US" b="0" dirty="0" smtClean="0"/>
              <a:t>programs</a:t>
            </a:r>
            <a:endParaRPr lang="en-US" b="0" dirty="0"/>
          </a:p>
          <a:p>
            <a:endParaRPr lang="en-US" b="0" dirty="0"/>
          </a:p>
        </p:txBody>
      </p:sp>
      <p:sp>
        <p:nvSpPr>
          <p:cNvPr id="2" name="Right Brace 1"/>
          <p:cNvSpPr/>
          <p:nvPr/>
        </p:nvSpPr>
        <p:spPr>
          <a:xfrm>
            <a:off x="1138282" y="1219200"/>
            <a:ext cx="269056" cy="5242592"/>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cxnSp>
        <p:nvCxnSpPr>
          <p:cNvPr id="9" name="Straight Arrow Connector 8"/>
          <p:cNvCxnSpPr/>
          <p:nvPr/>
        </p:nvCxnSpPr>
        <p:spPr>
          <a:xfrm flipV="1">
            <a:off x="1279264" y="2179968"/>
            <a:ext cx="207285" cy="162201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4" name="Straight Arrow Connector 63"/>
          <p:cNvCxnSpPr/>
          <p:nvPr/>
        </p:nvCxnSpPr>
        <p:spPr>
          <a:xfrm flipV="1">
            <a:off x="1273908" y="3276600"/>
            <a:ext cx="212641" cy="57638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5" name="Right Brace 64"/>
          <p:cNvSpPr/>
          <p:nvPr/>
        </p:nvSpPr>
        <p:spPr>
          <a:xfrm>
            <a:off x="3695616" y="943899"/>
            <a:ext cx="166345" cy="3232001"/>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cxnSp>
        <p:nvCxnSpPr>
          <p:cNvPr id="68" name="Straight Arrow Connector 67"/>
          <p:cNvCxnSpPr/>
          <p:nvPr/>
        </p:nvCxnSpPr>
        <p:spPr>
          <a:xfrm flipV="1">
            <a:off x="3720123" y="1685677"/>
            <a:ext cx="271432" cy="64743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0" name="Straight Arrow Connector 69"/>
          <p:cNvCxnSpPr/>
          <p:nvPr/>
        </p:nvCxnSpPr>
        <p:spPr>
          <a:xfrm>
            <a:off x="3712089" y="2329524"/>
            <a:ext cx="303320" cy="31826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71" name="Right Brace 70"/>
          <p:cNvSpPr/>
          <p:nvPr/>
        </p:nvSpPr>
        <p:spPr>
          <a:xfrm>
            <a:off x="1175738" y="1762202"/>
            <a:ext cx="257048" cy="4728950"/>
          </a:xfrm>
          <a:prstGeom prst="rightBrace">
            <a:avLst>
              <a:gd name="adj1" fmla="val 8333"/>
              <a:gd name="adj2" fmla="val 86679"/>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cxnSp>
        <p:nvCxnSpPr>
          <p:cNvPr id="73" name="Straight Arrow Connector 72"/>
          <p:cNvCxnSpPr/>
          <p:nvPr/>
        </p:nvCxnSpPr>
        <p:spPr>
          <a:xfrm flipV="1">
            <a:off x="1302995" y="4677827"/>
            <a:ext cx="181180" cy="1091947"/>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74" name="Straight Arrow Connector 73"/>
          <p:cNvCxnSpPr>
            <a:stCxn id="71" idx="1"/>
          </p:cNvCxnSpPr>
          <p:nvPr/>
        </p:nvCxnSpPr>
        <p:spPr>
          <a:xfrm flipV="1">
            <a:off x="1432786" y="5689600"/>
            <a:ext cx="52137" cy="171609"/>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78" name="Right Brace 77"/>
          <p:cNvSpPr/>
          <p:nvPr/>
        </p:nvSpPr>
        <p:spPr>
          <a:xfrm>
            <a:off x="3712308" y="4224262"/>
            <a:ext cx="144060" cy="2067076"/>
          </a:xfrm>
          <a:prstGeom prst="rightBrace">
            <a:avLst>
              <a:gd name="adj1" fmla="val 8333"/>
              <a:gd name="adj2" fmla="val 40767"/>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cxnSp>
        <p:nvCxnSpPr>
          <p:cNvPr id="79" name="Straight Arrow Connector 78"/>
          <p:cNvCxnSpPr>
            <a:stCxn id="78" idx="1"/>
            <a:endCxn id="78" idx="1"/>
          </p:cNvCxnSpPr>
          <p:nvPr/>
        </p:nvCxnSpPr>
        <p:spPr>
          <a:xfrm>
            <a:off x="3856368" y="5066947"/>
            <a:ext cx="0"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82" name="Straight Arrow Connector 81"/>
          <p:cNvCxnSpPr>
            <a:stCxn id="78" idx="1"/>
          </p:cNvCxnSpPr>
          <p:nvPr/>
        </p:nvCxnSpPr>
        <p:spPr>
          <a:xfrm>
            <a:off x="3856368" y="5066947"/>
            <a:ext cx="134456" cy="462013"/>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72" name="TextBox 71"/>
          <p:cNvSpPr txBox="1"/>
          <p:nvPr/>
        </p:nvSpPr>
        <p:spPr>
          <a:xfrm>
            <a:off x="231047" y="3391318"/>
            <a:ext cx="914012" cy="571082"/>
          </a:xfrm>
          <a:prstGeom prst="rect">
            <a:avLst/>
          </a:prstGeom>
          <a:solidFill>
            <a:schemeClr val="bg1"/>
          </a:solidFill>
          <a:ln>
            <a:solidFill>
              <a:schemeClr val="tx1"/>
            </a:solidFill>
          </a:ln>
        </p:spPr>
        <p:txBody>
          <a:bodyPr wrap="square" lIns="68634" tIns="34317" rIns="68634" bIns="34317" rtlCol="0">
            <a:noAutofit/>
          </a:bodyPr>
          <a:lstStyle>
            <a:defPPr>
              <a:defRPr lang="en-US"/>
            </a:defPPr>
            <a:lvl1pPr>
              <a:spcAft>
                <a:spcPts val="800"/>
              </a:spcAft>
              <a:defRPr sz="900" b="1">
                <a:solidFill>
                  <a:schemeClr val="tx1"/>
                </a:solidFill>
                <a:ea typeface="Times New Roman"/>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a:spcAft>
                <a:spcPts val="0"/>
              </a:spcAft>
            </a:pPr>
            <a:r>
              <a:rPr lang="en-US" dirty="0"/>
              <a:t>Workforce </a:t>
            </a:r>
            <a:r>
              <a:rPr lang="en-US" dirty="0" smtClean="0"/>
              <a:t>training and development</a:t>
            </a:r>
          </a:p>
          <a:p>
            <a:endParaRPr lang="en-US" dirty="0" smtClean="0"/>
          </a:p>
          <a:p>
            <a:endParaRPr lang="en-US" dirty="0" smtClean="0"/>
          </a:p>
          <a:p>
            <a:endParaRPr lang="en-US" dirty="0"/>
          </a:p>
        </p:txBody>
      </p:sp>
      <p:sp>
        <p:nvSpPr>
          <p:cNvPr id="75" name="TextBox 74"/>
          <p:cNvSpPr txBox="1"/>
          <p:nvPr/>
        </p:nvSpPr>
        <p:spPr>
          <a:xfrm>
            <a:off x="242733" y="2515393"/>
            <a:ext cx="932965" cy="685007"/>
          </a:xfrm>
          <a:prstGeom prst="rect">
            <a:avLst/>
          </a:prstGeom>
          <a:solidFill>
            <a:schemeClr val="bg1"/>
          </a:solidFill>
          <a:ln>
            <a:solidFill>
              <a:schemeClr val="tx1"/>
            </a:solidFill>
          </a:ln>
        </p:spPr>
        <p:txBody>
          <a:bodyPr wrap="square" lIns="68634" tIns="34317" rIns="68634" bIns="34317" rtlCol="0">
            <a:noAutofit/>
          </a:bodyPr>
          <a:lstStyle/>
          <a:p>
            <a:pPr>
              <a:spcAft>
                <a:spcPts val="800"/>
              </a:spcAft>
            </a:pPr>
            <a:r>
              <a:rPr lang="en-US" sz="900" b="1" dirty="0" smtClean="0">
                <a:ea typeface="Times New Roman"/>
              </a:rPr>
              <a:t>Guidance and technical support to partners</a:t>
            </a:r>
            <a:endParaRPr lang="en-US" sz="900" dirty="0">
              <a:latin typeface="Arial Narrow" pitchFamily="34" charset="0"/>
              <a:ea typeface="Times New Roman"/>
            </a:endParaRPr>
          </a:p>
          <a:p>
            <a:pPr>
              <a:spcAft>
                <a:spcPts val="800"/>
              </a:spcAft>
            </a:pPr>
            <a:endParaRPr lang="en-US" sz="900" dirty="0">
              <a:latin typeface="Arial Narrow" pitchFamily="34" charset="0"/>
              <a:ea typeface="Times New Roman"/>
            </a:endParaRPr>
          </a:p>
        </p:txBody>
      </p:sp>
      <p:sp>
        <p:nvSpPr>
          <p:cNvPr id="76" name="TextBox 75"/>
          <p:cNvSpPr txBox="1"/>
          <p:nvPr/>
        </p:nvSpPr>
        <p:spPr>
          <a:xfrm>
            <a:off x="231047" y="4141352"/>
            <a:ext cx="914012" cy="506848"/>
          </a:xfrm>
          <a:prstGeom prst="rect">
            <a:avLst/>
          </a:prstGeom>
          <a:solidFill>
            <a:schemeClr val="bg1"/>
          </a:solidFill>
          <a:ln>
            <a:solidFill>
              <a:schemeClr val="tx1"/>
            </a:solidFill>
          </a:ln>
        </p:spPr>
        <p:txBody>
          <a:bodyPr wrap="square" lIns="68634" tIns="34317" rIns="68634" bIns="34317" rtlCol="0">
            <a:noAutofit/>
          </a:bodyPr>
          <a:lstStyle/>
          <a:p>
            <a:pPr>
              <a:spcAft>
                <a:spcPts val="800"/>
              </a:spcAft>
            </a:pPr>
            <a:r>
              <a:rPr lang="en-US" sz="900" b="1" dirty="0" smtClean="0">
                <a:ea typeface="Times New Roman"/>
              </a:rPr>
              <a:t>Strategic communication with partners</a:t>
            </a:r>
            <a:endParaRPr lang="en-US" sz="900" b="1" dirty="0">
              <a:ea typeface="Times New Roman"/>
            </a:endParaRPr>
          </a:p>
          <a:p>
            <a:pPr>
              <a:spcAft>
                <a:spcPts val="800"/>
              </a:spcAft>
            </a:pPr>
            <a:endParaRPr lang="en-US" sz="900" dirty="0">
              <a:latin typeface="Arial Narrow" pitchFamily="34" charset="0"/>
              <a:ea typeface="Times New Roman"/>
            </a:endParaRPr>
          </a:p>
          <a:p>
            <a:pPr>
              <a:spcAft>
                <a:spcPts val="800"/>
              </a:spcAft>
            </a:pPr>
            <a:endParaRPr lang="en-US" sz="900" dirty="0">
              <a:latin typeface="Arial Narrow" pitchFamily="34" charset="0"/>
              <a:ea typeface="Times New Roman"/>
            </a:endParaRPr>
          </a:p>
        </p:txBody>
      </p:sp>
      <p:sp>
        <p:nvSpPr>
          <p:cNvPr id="81" name="Right Brace 80"/>
          <p:cNvSpPr/>
          <p:nvPr/>
        </p:nvSpPr>
        <p:spPr>
          <a:xfrm>
            <a:off x="6185351" y="1020129"/>
            <a:ext cx="153771" cy="3551872"/>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cxnSp>
        <p:nvCxnSpPr>
          <p:cNvPr id="83" name="Straight Arrow Connector 82"/>
          <p:cNvCxnSpPr>
            <a:endCxn id="49" idx="1"/>
          </p:cNvCxnSpPr>
          <p:nvPr/>
        </p:nvCxnSpPr>
        <p:spPr>
          <a:xfrm flipV="1">
            <a:off x="6250233" y="1680427"/>
            <a:ext cx="256549" cy="113284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84" name="Right Brace 83"/>
          <p:cNvSpPr/>
          <p:nvPr/>
        </p:nvSpPr>
        <p:spPr>
          <a:xfrm rot="10800000">
            <a:off x="6232462" y="2442959"/>
            <a:ext cx="274320" cy="1739299"/>
          </a:xfrm>
          <a:prstGeom prst="rightBrace">
            <a:avLst>
              <a:gd name="adj1" fmla="val 8333"/>
              <a:gd name="adj2" fmla="val 10960"/>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cxnSp>
        <p:nvCxnSpPr>
          <p:cNvPr id="85" name="Straight Arrow Connector 84"/>
          <p:cNvCxnSpPr/>
          <p:nvPr/>
        </p:nvCxnSpPr>
        <p:spPr>
          <a:xfrm flipV="1">
            <a:off x="6170959" y="4087198"/>
            <a:ext cx="335823" cy="988836"/>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90" name="Straight Arrow Connector 89"/>
          <p:cNvCxnSpPr>
            <a:stCxn id="108" idx="2"/>
            <a:endCxn id="57" idx="0"/>
          </p:cNvCxnSpPr>
          <p:nvPr/>
        </p:nvCxnSpPr>
        <p:spPr>
          <a:xfrm flipH="1">
            <a:off x="7597982" y="4193122"/>
            <a:ext cx="12067" cy="16711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a:off x="7566215" y="4177623"/>
            <a:ext cx="3257" cy="1879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235849" y="1717318"/>
            <a:ext cx="932965" cy="568682"/>
          </a:xfrm>
          <a:prstGeom prst="rect">
            <a:avLst/>
          </a:prstGeom>
          <a:solidFill>
            <a:schemeClr val="bg1"/>
          </a:solidFill>
          <a:ln>
            <a:solidFill>
              <a:schemeClr val="tx1"/>
            </a:solidFill>
          </a:ln>
        </p:spPr>
        <p:txBody>
          <a:bodyPr wrap="square" lIns="68634" tIns="34317" rIns="68634" bIns="34317" rtlCol="0">
            <a:noAutofit/>
          </a:bodyPr>
          <a:lstStyle>
            <a:defPPr>
              <a:defRPr lang="en-US"/>
            </a:defPPr>
            <a:lvl1pPr>
              <a:spcAft>
                <a:spcPts val="800"/>
              </a:spcAft>
              <a:defRPr sz="900" b="1">
                <a:solidFill>
                  <a:schemeClr val="tx1"/>
                </a:solidFill>
                <a:ea typeface="Times New Roman"/>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dirty="0"/>
              <a:t>Partnership engagement</a:t>
            </a:r>
          </a:p>
          <a:p>
            <a:endParaRPr lang="en-US" dirty="0"/>
          </a:p>
        </p:txBody>
      </p:sp>
      <p:cxnSp>
        <p:nvCxnSpPr>
          <p:cNvPr id="62" name="Straight Arrow Connector 61"/>
          <p:cNvCxnSpPr/>
          <p:nvPr/>
        </p:nvCxnSpPr>
        <p:spPr>
          <a:xfrm flipV="1">
            <a:off x="1157384" y="1258791"/>
            <a:ext cx="331528" cy="158717"/>
          </a:xfrm>
          <a:prstGeom prst="straightConnector1">
            <a:avLst/>
          </a:prstGeom>
          <a:ln>
            <a:solidFill>
              <a:schemeClr val="accent1">
                <a:lumMod val="75000"/>
              </a:schemeClr>
            </a:solidFill>
            <a:tailEnd type="arrow"/>
          </a:ln>
        </p:spPr>
        <p:style>
          <a:lnRef idx="1">
            <a:schemeClr val="accent3"/>
          </a:lnRef>
          <a:fillRef idx="0">
            <a:schemeClr val="accent3"/>
          </a:fillRef>
          <a:effectRef idx="0">
            <a:schemeClr val="accent3"/>
          </a:effectRef>
          <a:fontRef idx="minor">
            <a:schemeClr val="tx1"/>
          </a:fontRef>
        </p:style>
      </p:cxnSp>
      <p:cxnSp>
        <p:nvCxnSpPr>
          <p:cNvPr id="63" name="Straight Arrow Connector 62"/>
          <p:cNvCxnSpPr/>
          <p:nvPr/>
        </p:nvCxnSpPr>
        <p:spPr>
          <a:xfrm>
            <a:off x="1157384" y="1417508"/>
            <a:ext cx="329165" cy="1647500"/>
          </a:xfrm>
          <a:prstGeom prst="straightConnector1">
            <a:avLst/>
          </a:prstGeom>
          <a:ln>
            <a:solidFill>
              <a:schemeClr val="accent1">
                <a:lumMod val="75000"/>
              </a:schemeClr>
            </a:solidFill>
            <a:tailEnd type="arrow"/>
          </a:ln>
        </p:spPr>
        <p:style>
          <a:lnRef idx="1">
            <a:schemeClr val="accent3"/>
          </a:lnRef>
          <a:fillRef idx="0">
            <a:schemeClr val="accent3"/>
          </a:fillRef>
          <a:effectRef idx="0">
            <a:schemeClr val="accent3"/>
          </a:effectRef>
          <a:fontRef idx="minor">
            <a:schemeClr val="tx1"/>
          </a:fontRef>
        </p:style>
      </p:cxnSp>
      <p:cxnSp>
        <p:nvCxnSpPr>
          <p:cNvPr id="86" name="Straight Arrow Connector 85"/>
          <p:cNvCxnSpPr>
            <a:endCxn id="60" idx="1"/>
          </p:cNvCxnSpPr>
          <p:nvPr/>
        </p:nvCxnSpPr>
        <p:spPr>
          <a:xfrm>
            <a:off x="1152660" y="1429185"/>
            <a:ext cx="333333" cy="2965612"/>
          </a:xfrm>
          <a:prstGeom prst="straightConnector1">
            <a:avLst/>
          </a:prstGeom>
          <a:ln>
            <a:solidFill>
              <a:schemeClr val="accent1">
                <a:lumMod val="75000"/>
              </a:schemeClr>
            </a:solidFill>
            <a:tailEnd type="arrow"/>
          </a:ln>
        </p:spPr>
        <p:style>
          <a:lnRef idx="1">
            <a:schemeClr val="accent3"/>
          </a:lnRef>
          <a:fillRef idx="0">
            <a:schemeClr val="accent3"/>
          </a:fillRef>
          <a:effectRef idx="0">
            <a:schemeClr val="accent3"/>
          </a:effectRef>
          <a:fontRef idx="minor">
            <a:schemeClr val="tx1"/>
          </a:fontRef>
        </p:style>
      </p:cxnSp>
      <p:sp>
        <p:nvSpPr>
          <p:cNvPr id="21" name="TextBox 20"/>
          <p:cNvSpPr txBox="1"/>
          <p:nvPr/>
        </p:nvSpPr>
        <p:spPr>
          <a:xfrm>
            <a:off x="2116567" y="6496016"/>
            <a:ext cx="4059701" cy="369332"/>
          </a:xfrm>
          <a:prstGeom prst="rect">
            <a:avLst/>
          </a:prstGeom>
          <a:noFill/>
        </p:spPr>
        <p:txBody>
          <a:bodyPr wrap="square" rtlCol="0">
            <a:spAutoFit/>
          </a:bodyPr>
          <a:lstStyle/>
          <a:p>
            <a:r>
              <a:rPr lang="en-US" sz="900" b="1" dirty="0" smtClean="0"/>
              <a:t>Note:</a:t>
            </a:r>
            <a:r>
              <a:rPr lang="en-US" sz="900" dirty="0" smtClean="0"/>
              <a:t> Areas of synergy are highlighted in </a:t>
            </a:r>
            <a:r>
              <a:rPr lang="en-US" sz="900" dirty="0" smtClean="0">
                <a:solidFill>
                  <a:srgbClr val="C00000"/>
                </a:solidFill>
              </a:rPr>
              <a:t>red</a:t>
            </a:r>
          </a:p>
          <a:p>
            <a:r>
              <a:rPr lang="en-US" sz="900" dirty="0" smtClean="0"/>
              <a:t>           Areas for sub-award funds for contractors are highlighted in </a:t>
            </a:r>
            <a:r>
              <a:rPr lang="en-US" sz="900" dirty="0" smtClean="0">
                <a:solidFill>
                  <a:schemeClr val="accent1">
                    <a:lumMod val="75000"/>
                  </a:schemeClr>
                </a:solidFill>
              </a:rPr>
              <a:t>blue</a:t>
            </a:r>
            <a:endParaRPr lang="en-US" sz="900" dirty="0">
              <a:solidFill>
                <a:schemeClr val="accent1">
                  <a:lumMod val="75000"/>
                </a:schemeClr>
              </a:solidFill>
            </a:endParaRPr>
          </a:p>
        </p:txBody>
      </p:sp>
      <p:cxnSp>
        <p:nvCxnSpPr>
          <p:cNvPr id="87" name="Straight Arrow Connector 86"/>
          <p:cNvCxnSpPr/>
          <p:nvPr/>
        </p:nvCxnSpPr>
        <p:spPr>
          <a:xfrm>
            <a:off x="3720123" y="1343569"/>
            <a:ext cx="272475" cy="1747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9" name="Straight Arrow Connector 88"/>
          <p:cNvCxnSpPr/>
          <p:nvPr/>
        </p:nvCxnSpPr>
        <p:spPr>
          <a:xfrm>
            <a:off x="1135867" y="1434256"/>
            <a:ext cx="335592" cy="4182057"/>
          </a:xfrm>
          <a:prstGeom prst="straightConnector1">
            <a:avLst/>
          </a:prstGeom>
          <a:ln>
            <a:solidFill>
              <a:schemeClr val="accent1">
                <a:lumMod val="75000"/>
              </a:schemeClr>
            </a:solidFill>
            <a:tailEnd type="arrow"/>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318480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2C41B164C6E84F88F6AD7EB7E47CF6" ma:contentTypeVersion="21" ma:contentTypeDescription="Create a new document." ma:contentTypeScope="" ma:versionID="0c1c80cfb572c87db57105fa82b0892b">
  <xsd:schema xmlns:xsd="http://www.w3.org/2001/XMLSchema" xmlns:xs="http://www.w3.org/2001/XMLSchema" xmlns:p="http://schemas.microsoft.com/office/2006/metadata/properties" xmlns:ns1="http://schemas.microsoft.com/sharepoint/v3" targetNamespace="http://schemas.microsoft.com/office/2006/metadata/properties" ma:root="true" ma:fieldsID="c6e7484caa6fffa0f583919166f105dd"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AverageRating" minOccurs="0"/>
                <xsd:element ref="ns1:RatingCount" minOccurs="0"/>
                <xsd:element ref="ns1:RatedBy" minOccurs="0"/>
                <xsd:element ref="ns1:Ratings" minOccurs="0"/>
                <xsd:element ref="ns1:LikesCount" minOccurs="0"/>
                <xsd:element ref="ns1:LikedB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AverageRating" ma:index="6" nillable="true" ma:displayName="Rating (0-5)" ma:decimals="2" ma:description="Average value of all the ratings that have been submitted" ma:internalName="AverageRating" ma:readOnly="false" ma:percentage="FALSE">
      <xsd:simpleType>
        <xsd:restriction base="dms:Number"/>
      </xsd:simpleType>
    </xsd:element>
    <xsd:element name="RatingCount" ma:index="7" nillable="true" ma:displayName="Number of Ratings" ma:decimals="0" ma:description="Number of ratings submitted" ma:internalName="RatingCount" ma:readOnly="false" ma:percentage="FALSE">
      <xsd:simpleType>
        <xsd:restriction base="dms:Number"/>
      </xsd:simpleType>
    </xsd:element>
    <xsd:element name="RatedBy" ma:index="12" nillable="true" ma:displayName="Rated By" ma:description="Users rated the item."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13" nillable="true" ma:displayName="User ratings" ma:description="User ratings for the item" ma:hidden="true" ma:internalName="Ratings">
      <xsd:simpleType>
        <xsd:restriction base="dms:Note"/>
      </xsd:simpleType>
    </xsd:element>
    <xsd:element name="LikesCount" ma:index="14" nillable="true" ma:displayName="Number of Likes" ma:internalName="LikesCount">
      <xsd:simpleType>
        <xsd:restriction base="dms:Unknown"/>
      </xsd:simpleType>
    </xsd:element>
    <xsd:element name="LikedBy" ma:index="15" nillable="true" ma:displayName="Liked By"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LikesCount xmlns="http://schemas.microsoft.com/sharepoint/v3" xsi:nil="true"/>
    <Ratings xmlns="http://schemas.microsoft.com/sharepoint/v3" xsi:nil="true"/>
    <RatingCount xmlns="http://schemas.microsoft.com/sharepoint/v3" xsi:nil="true"/>
    <LikedBy xmlns="http://schemas.microsoft.com/sharepoint/v3">
      <UserInfo>
        <DisplayName/>
        <AccountId xsi:nil="true"/>
        <AccountType/>
      </UserInfo>
    </LikedBy>
    <AverageRating xmlns="http://schemas.microsoft.com/sharepoint/v3" xsi:nil="true"/>
    <RatedBy xmlns="http://schemas.microsoft.com/sharepoint/v3">
      <UserInfo>
        <DisplayName/>
        <AccountId xsi:nil="true"/>
        <AccountType/>
      </UserInfo>
    </RatedBy>
  </documentManagement>
</p:properties>
</file>

<file path=customXml/itemProps1.xml><?xml version="1.0" encoding="utf-8"?>
<ds:datastoreItem xmlns:ds="http://schemas.openxmlformats.org/officeDocument/2006/customXml" ds:itemID="{19C8F086-6BF0-402B-AAE4-BADFE49EDC4C}"/>
</file>

<file path=customXml/itemProps2.xml><?xml version="1.0" encoding="utf-8"?>
<ds:datastoreItem xmlns:ds="http://schemas.openxmlformats.org/officeDocument/2006/customXml" ds:itemID="{CAA358F8-71E0-4C9D-85DA-C3DBD6D042E9}"/>
</file>

<file path=customXml/itemProps3.xml><?xml version="1.0" encoding="utf-8"?>
<ds:datastoreItem xmlns:ds="http://schemas.openxmlformats.org/officeDocument/2006/customXml" ds:itemID="{9E289AF5-AC88-4EA7-9399-C0239EBC42C6}"/>
</file>

<file path=docProps/app.xml><?xml version="1.0" encoding="utf-8"?>
<Properties xmlns="http://schemas.openxmlformats.org/officeDocument/2006/extended-properties" xmlns:vt="http://schemas.openxmlformats.org/officeDocument/2006/docPropsVTypes">
  <TotalTime>2871</TotalTime>
  <Words>682</Words>
  <Application>Microsoft Office PowerPoint</Application>
  <PresentationFormat>On-screen Show (4:3)</PresentationFormat>
  <Paragraphs>43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Times New Roman</vt:lpstr>
      <vt:lpstr>Office Theme</vt:lpstr>
      <vt:lpstr>PowerPoint Presentation</vt:lpstr>
    </vt:vector>
  </TitlesOfParts>
  <Company>Centers for Disease Control and Prevention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SSliwa</dc:creator>
  <cp:lastModifiedBy>Mabel Owusu-Ankomah</cp:lastModifiedBy>
  <cp:revision>126</cp:revision>
  <cp:lastPrinted>2015-10-13T16:59:54Z</cp:lastPrinted>
  <dcterms:created xsi:type="dcterms:W3CDTF">2014-01-10T15:19:57Z</dcterms:created>
  <dcterms:modified xsi:type="dcterms:W3CDTF">2016-08-14T23:46:20Z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0x0101005A2C41B164C6E84F88F6AD7EB7E47CF6</vt:lpwstr>
  </property>
  <property fmtid="{D5CDD505-2E9C-101B-9397-08002B2CF9AE}" pid="4" name="PublishingRollupImage">
    <vt:lpwstr/>
  </property>
  <property fmtid="{D5CDD505-2E9C-101B-9397-08002B2CF9AE}" pid="5" name="PublishingContactEmail">
    <vt:lpwstr/>
  </property>
  <property fmtid="{D5CDD505-2E9C-101B-9397-08002B2CF9AE}" pid="6" name="Audience">
    <vt:lpwstr/>
  </property>
  <property fmtid="{D5CDD505-2E9C-101B-9397-08002B2CF9AE}" pid="7" name="PublishingContactPicture">
    <vt:lpwstr/>
  </property>
  <property fmtid="{D5CDD505-2E9C-101B-9397-08002B2CF9AE}" pid="8" name="PublishingContactName">
    <vt:lpwstr/>
  </property>
  <property fmtid="{D5CDD505-2E9C-101B-9397-08002B2CF9AE}" pid="9" name="Comments">
    <vt:lpwstr/>
  </property>
  <property fmtid="{D5CDD505-2E9C-101B-9397-08002B2CF9AE}" pid="10" name="PublishingPageLayout">
    <vt:lpwstr/>
  </property>
</Properties>
</file>