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commentAuthors.xml" ContentType="application/vnd.openxmlformats-officedocument.presentationml.commentAuth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Sliwa" initials="" lastIdx="1" clrIdx="0"/>
  <p:cmAuthor id="1" name="SSliwa" initials="S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1" d="100"/>
          <a:sy n="71" d="100"/>
        </p:scale>
        <p:origin x="1728"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40" y="0"/>
            <a:ext cx="3037840" cy="464820"/>
          </a:xfrm>
          <a:prstGeom prst="rect">
            <a:avLst/>
          </a:prstGeom>
        </p:spPr>
        <p:txBody>
          <a:bodyPr vert="horz" lIns="93164" tIns="46582" rIns="93164" bIns="46582" rtlCol="0"/>
          <a:lstStyle>
            <a:lvl1pPr algn="r">
              <a:defRPr sz="1200"/>
            </a:lvl1pPr>
          </a:lstStyle>
          <a:p>
            <a:fld id="{8C429E99-305E-4DE3-ACB4-924DBC8007C7}" type="datetimeFigureOut">
              <a:rPr lang="en-US" smtClean="0"/>
              <a:t>9/2/2016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40" y="8829966"/>
            <a:ext cx="3037840" cy="464820"/>
          </a:xfrm>
          <a:prstGeom prst="rect">
            <a:avLst/>
          </a:prstGeom>
        </p:spPr>
        <p:txBody>
          <a:bodyPr vert="horz" lIns="93164" tIns="46582" rIns="93164" bIns="46582" rtlCol="0" anchor="b"/>
          <a:lstStyle>
            <a:lvl1pPr algn="r">
              <a:defRPr sz="1200"/>
            </a:lvl1pPr>
          </a:lstStyle>
          <a:p>
            <a:fld id="{7FC78134-3807-4BF8-9FB7-921E2C5C6419}" type="slidenum">
              <a:rPr lang="en-US" smtClean="0"/>
              <a:t>‹#›</a:t>
            </a:fld>
            <a:endParaRPr lang="en-US"/>
          </a:p>
        </p:txBody>
      </p:sp>
    </p:spTree>
    <p:extLst>
      <p:ext uri="{BB962C8B-B14F-4D97-AF65-F5344CB8AC3E}">
        <p14:creationId xmlns:p14="http://schemas.microsoft.com/office/powerpoint/2010/main" val="137825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620633">
              <a:defRPr/>
            </a:pPr>
            <a:r>
              <a:rPr lang="en-US" sz="700" dirty="0"/>
              <a:t>ACTIVITY “TYPE” APPROACH</a:t>
            </a:r>
          </a:p>
        </p:txBody>
      </p:sp>
      <p:sp>
        <p:nvSpPr>
          <p:cNvPr id="4" name="Slide Number Placeholder 3"/>
          <p:cNvSpPr>
            <a:spLocks noGrp="1"/>
          </p:cNvSpPr>
          <p:nvPr>
            <p:ph type="sldNum" sz="quarter" idx="10"/>
          </p:nvPr>
        </p:nvSpPr>
        <p:spPr/>
        <p:txBody>
          <a:bodyPr/>
          <a:lstStyle/>
          <a:p>
            <a:fld id="{EC040671-1EEE-452A-813C-51124E026AA9}" type="slidenum">
              <a:rPr lang="en-US" smtClean="0"/>
              <a:pPr/>
              <a:t>1</a:t>
            </a:fld>
            <a:endParaRPr lang="en-US"/>
          </a:p>
        </p:txBody>
      </p:sp>
    </p:spTree>
    <p:extLst>
      <p:ext uri="{BB962C8B-B14F-4D97-AF65-F5344CB8AC3E}">
        <p14:creationId xmlns:p14="http://schemas.microsoft.com/office/powerpoint/2010/main" val="2168958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BE28B13-AC6B-4882-973B-2F29E807B0E3}"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246782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E28B13-AC6B-4882-973B-2F29E807B0E3}"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118484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E28B13-AC6B-4882-973B-2F29E807B0E3}"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2475139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E28B13-AC6B-4882-973B-2F29E807B0E3}"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2969070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E28B13-AC6B-4882-973B-2F29E807B0E3}" type="datetimeFigureOut">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4135725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E28B13-AC6B-4882-973B-2F29E807B0E3}"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361131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E28B13-AC6B-4882-973B-2F29E807B0E3}" type="datetimeFigureOut">
              <a:rPr lang="en-US" smtClean="0"/>
              <a:t>9/2/2016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323077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E28B13-AC6B-4882-973B-2F29E807B0E3}" type="datetimeFigureOut">
              <a:rPr lang="en-US" smtClean="0"/>
              <a:t>9/2/2016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200115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E28B13-AC6B-4882-973B-2F29E807B0E3}" type="datetimeFigureOut">
              <a:rPr lang="en-US" smtClean="0"/>
              <a:t>9/2/2016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1948831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E28B13-AC6B-4882-973B-2F29E807B0E3}"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4027022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E28B13-AC6B-4882-973B-2F29E807B0E3}" type="datetimeFigureOut">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22B7C-5926-488B-ABBE-C2425E178170}" type="slidenum">
              <a:rPr lang="en-US" smtClean="0"/>
              <a:t>‹#›</a:t>
            </a:fld>
            <a:endParaRPr lang="en-US"/>
          </a:p>
        </p:txBody>
      </p:sp>
    </p:spTree>
    <p:extLst>
      <p:ext uri="{BB962C8B-B14F-4D97-AF65-F5344CB8AC3E}">
        <p14:creationId xmlns:p14="http://schemas.microsoft.com/office/powerpoint/2010/main" val="35115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E28B13-AC6B-4882-973B-2F29E807B0E3}" type="datetimeFigureOut">
              <a:rPr lang="en-US" smtClean="0"/>
              <a:t>9/2/2016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22B7C-5926-488B-ABBE-C2425E178170}" type="slidenum">
              <a:rPr lang="en-US" smtClean="0"/>
              <a:t>‹#›</a:t>
            </a:fld>
            <a:endParaRPr lang="en-US"/>
          </a:p>
        </p:txBody>
      </p:sp>
    </p:spTree>
    <p:extLst>
      <p:ext uri="{BB962C8B-B14F-4D97-AF65-F5344CB8AC3E}">
        <p14:creationId xmlns:p14="http://schemas.microsoft.com/office/powerpoint/2010/main" val="4186931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172817" y="353245"/>
            <a:ext cx="6608983" cy="6553200"/>
            <a:chOff x="-228616" y="799038"/>
            <a:chExt cx="6456584" cy="5527947"/>
          </a:xfrm>
        </p:grpSpPr>
        <p:grpSp>
          <p:nvGrpSpPr>
            <p:cNvPr id="31" name="Group 30"/>
            <p:cNvGrpSpPr/>
            <p:nvPr/>
          </p:nvGrpSpPr>
          <p:grpSpPr>
            <a:xfrm>
              <a:off x="-228616" y="807313"/>
              <a:ext cx="1170432" cy="5511524"/>
              <a:chOff x="-303103" y="1049871"/>
              <a:chExt cx="1170432" cy="5270080"/>
            </a:xfrm>
          </p:grpSpPr>
          <p:sp>
            <p:nvSpPr>
              <p:cNvPr id="102" name="Rectangle 101"/>
              <p:cNvSpPr/>
              <p:nvPr/>
            </p:nvSpPr>
            <p:spPr>
              <a:xfrm>
                <a:off x="-303103" y="1219200"/>
                <a:ext cx="1170432" cy="5100751"/>
              </a:xfrm>
              <a:prstGeom prst="rect">
                <a:avLst/>
              </a:prstGeom>
              <a:solidFill>
                <a:schemeClr val="accent6">
                  <a:lumMod val="20000"/>
                  <a:lumOff val="80000"/>
                </a:schemeClr>
              </a:solidFill>
              <a:ln w="3175" cmpd="sng">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800"/>
                  </a:spcAft>
                </a:pPr>
                <a:endParaRPr lang="en-US" dirty="0"/>
              </a:p>
            </p:txBody>
          </p:sp>
          <p:sp>
            <p:nvSpPr>
              <p:cNvPr id="5" name="Text Box 47"/>
              <p:cNvSpPr txBox="1">
                <a:spLocks noChangeArrowheads="1"/>
              </p:cNvSpPr>
              <p:nvPr/>
            </p:nvSpPr>
            <p:spPr bwMode="auto">
              <a:xfrm>
                <a:off x="-303103" y="1049871"/>
                <a:ext cx="1170432" cy="258528"/>
              </a:xfrm>
              <a:prstGeom prst="rect">
                <a:avLst/>
              </a:prstGeom>
              <a:ln w="3175">
                <a:headEnd/>
                <a:tailEnd/>
              </a:ln>
            </p:spPr>
            <p:style>
              <a:lnRef idx="1">
                <a:schemeClr val="accent6"/>
              </a:lnRef>
              <a:fillRef idx="2">
                <a:schemeClr val="accent6"/>
              </a:fillRef>
              <a:effectRef idx="1">
                <a:schemeClr val="accent6"/>
              </a:effectRef>
              <a:fontRef idx="minor">
                <a:schemeClr val="dk1"/>
              </a:fontRef>
            </p:style>
            <p:txBody>
              <a:bodyPr rot="0" vert="horz" wrap="square" lIns="91414" tIns="45706" rIns="91414" bIns="45706" anchor="t" anchorCtr="0" upright="1">
                <a:noAutofit/>
              </a:bodyPr>
              <a:lstStyle/>
              <a:p>
                <a:pPr algn="ctr"/>
                <a:r>
                  <a:rPr lang="en-US" sz="1000" b="1" dirty="0">
                    <a:latin typeface="Arial"/>
                    <a:ea typeface="Times New Roman"/>
                  </a:rPr>
                  <a:t>Inputs</a:t>
                </a:r>
                <a:endParaRPr lang="en-US" sz="1200" dirty="0">
                  <a:latin typeface="Times New Roman"/>
                  <a:ea typeface="Times New Roman"/>
                </a:endParaRPr>
              </a:p>
            </p:txBody>
          </p:sp>
        </p:grpSp>
        <p:grpSp>
          <p:nvGrpSpPr>
            <p:cNvPr id="20" name="Group 19"/>
            <p:cNvGrpSpPr/>
            <p:nvPr/>
          </p:nvGrpSpPr>
          <p:grpSpPr>
            <a:xfrm>
              <a:off x="1075224" y="799039"/>
              <a:ext cx="2547244" cy="5527946"/>
              <a:chOff x="1075224" y="799039"/>
              <a:chExt cx="2547244" cy="5527946"/>
            </a:xfrm>
          </p:grpSpPr>
          <p:sp>
            <p:nvSpPr>
              <p:cNvPr id="69" name="Rectangle 68"/>
              <p:cNvSpPr/>
              <p:nvPr/>
            </p:nvSpPr>
            <p:spPr>
              <a:xfrm>
                <a:off x="1075224" y="965557"/>
                <a:ext cx="2547244" cy="5361428"/>
              </a:xfrm>
              <a:prstGeom prst="rect">
                <a:avLst/>
              </a:prstGeom>
              <a:solidFill>
                <a:schemeClr val="accent5">
                  <a:lumMod val="20000"/>
                  <a:lumOff val="80000"/>
                </a:schemeClr>
              </a:solidFill>
              <a:ln w="3175" cmpd="sng">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Box 48"/>
              <p:cNvSpPr txBox="1">
                <a:spLocks noChangeArrowheads="1"/>
              </p:cNvSpPr>
              <p:nvPr/>
            </p:nvSpPr>
            <p:spPr bwMode="auto">
              <a:xfrm>
                <a:off x="1086964" y="799039"/>
                <a:ext cx="2535504" cy="278646"/>
              </a:xfrm>
              <a:prstGeom prst="rect">
                <a:avLst/>
              </a:prstGeom>
              <a:ln w="3175">
                <a:headEnd/>
                <a:tailEnd/>
              </a:ln>
            </p:spPr>
            <p:style>
              <a:lnRef idx="1">
                <a:schemeClr val="accent5"/>
              </a:lnRef>
              <a:fillRef idx="2">
                <a:schemeClr val="accent5"/>
              </a:fillRef>
              <a:effectRef idx="1">
                <a:schemeClr val="accent5"/>
              </a:effectRef>
              <a:fontRef idx="minor">
                <a:schemeClr val="dk1"/>
              </a:fontRef>
            </p:style>
            <p:txBody>
              <a:bodyPr rot="0" vert="horz" wrap="square" lIns="91414" tIns="45706" rIns="91414" bIns="45706" anchor="t" anchorCtr="0" upright="1">
                <a:noAutofit/>
              </a:bodyPr>
              <a:lstStyle/>
              <a:p>
                <a:pPr algn="ctr"/>
                <a:r>
                  <a:rPr lang="en-US" sz="1000" b="1" dirty="0">
                    <a:latin typeface="Arial"/>
                    <a:ea typeface="Times New Roman"/>
                  </a:rPr>
                  <a:t>Basic Strategies</a:t>
                </a:r>
                <a:endParaRPr lang="en-US" sz="1200" dirty="0">
                  <a:latin typeface="Times New Roman"/>
                  <a:ea typeface="Times New Roman"/>
                </a:endParaRPr>
              </a:p>
            </p:txBody>
          </p:sp>
        </p:grpSp>
        <p:grpSp>
          <p:nvGrpSpPr>
            <p:cNvPr id="22" name="Group 21"/>
            <p:cNvGrpSpPr/>
            <p:nvPr/>
          </p:nvGrpSpPr>
          <p:grpSpPr>
            <a:xfrm>
              <a:off x="3622467" y="799038"/>
              <a:ext cx="2605501" cy="5519796"/>
              <a:chOff x="3622467" y="799038"/>
              <a:chExt cx="2605501" cy="5519796"/>
            </a:xfrm>
          </p:grpSpPr>
          <p:sp>
            <p:nvSpPr>
              <p:cNvPr id="113" name="Rectangle 112"/>
              <p:cNvSpPr/>
              <p:nvPr/>
            </p:nvSpPr>
            <p:spPr>
              <a:xfrm>
                <a:off x="3622467" y="959867"/>
                <a:ext cx="2605501" cy="5358967"/>
              </a:xfrm>
              <a:prstGeom prst="rect">
                <a:avLst/>
              </a:prstGeom>
              <a:solidFill>
                <a:schemeClr val="accent3">
                  <a:lumMod val="20000"/>
                  <a:lumOff val="80000"/>
                </a:schemeClr>
              </a:solidFill>
              <a:ln w="3175" cmpd="sng">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US" dirty="0"/>
              </a:p>
            </p:txBody>
          </p:sp>
          <p:sp>
            <p:nvSpPr>
              <p:cNvPr id="77" name="Text Box 48"/>
              <p:cNvSpPr txBox="1">
                <a:spLocks noChangeArrowheads="1"/>
              </p:cNvSpPr>
              <p:nvPr/>
            </p:nvSpPr>
            <p:spPr bwMode="auto">
              <a:xfrm>
                <a:off x="3651741" y="799038"/>
                <a:ext cx="2501784" cy="279758"/>
              </a:xfrm>
              <a:prstGeom prst="rect">
                <a:avLst/>
              </a:prstGeom>
              <a:ln w="3175">
                <a:headEnd/>
                <a:tailEnd/>
              </a:ln>
            </p:spPr>
            <p:style>
              <a:lnRef idx="2">
                <a:schemeClr val="accent3">
                  <a:shade val="50000"/>
                </a:schemeClr>
              </a:lnRef>
              <a:fillRef idx="1">
                <a:schemeClr val="accent3"/>
              </a:fillRef>
              <a:effectRef idx="0">
                <a:schemeClr val="accent3"/>
              </a:effectRef>
              <a:fontRef idx="minor">
                <a:schemeClr val="lt1"/>
              </a:fontRef>
            </p:style>
            <p:txBody>
              <a:bodyPr rot="0" vert="horz" wrap="square" lIns="91414" tIns="45706" rIns="91414" bIns="45706" anchor="t" anchorCtr="0" upright="1">
                <a:noAutofit/>
              </a:bodyPr>
              <a:lstStyle/>
              <a:p>
                <a:pPr algn="ctr"/>
                <a:r>
                  <a:rPr lang="en-US" sz="1000" b="1" dirty="0">
                    <a:solidFill>
                      <a:schemeClr val="tx1"/>
                    </a:solidFill>
                    <a:latin typeface="Arial"/>
                    <a:ea typeface="Times New Roman"/>
                  </a:rPr>
                  <a:t>Outputs</a:t>
                </a:r>
                <a:endParaRPr lang="en-US" sz="1200" dirty="0">
                  <a:solidFill>
                    <a:schemeClr val="tx1"/>
                  </a:solidFill>
                  <a:latin typeface="Times New Roman"/>
                  <a:ea typeface="Times New Roman"/>
                </a:endParaRPr>
              </a:p>
            </p:txBody>
          </p:sp>
        </p:grpSp>
      </p:grpSp>
      <p:grpSp>
        <p:nvGrpSpPr>
          <p:cNvPr id="32" name="Group 31"/>
          <p:cNvGrpSpPr/>
          <p:nvPr/>
        </p:nvGrpSpPr>
        <p:grpSpPr>
          <a:xfrm>
            <a:off x="6682740" y="351424"/>
            <a:ext cx="2411083" cy="6530797"/>
            <a:chOff x="3894742" y="1189758"/>
            <a:chExt cx="1080088" cy="5100750"/>
          </a:xfrm>
        </p:grpSpPr>
        <p:sp>
          <p:nvSpPr>
            <p:cNvPr id="108" name="Rectangle 107"/>
            <p:cNvSpPr/>
            <p:nvPr/>
          </p:nvSpPr>
          <p:spPr>
            <a:xfrm>
              <a:off x="3894742" y="1189758"/>
              <a:ext cx="1069848" cy="5100750"/>
            </a:xfrm>
            <a:prstGeom prst="rect">
              <a:avLst/>
            </a:prstGeom>
            <a:solidFill>
              <a:schemeClr val="accent4">
                <a:lumMod val="20000"/>
                <a:lumOff val="80000"/>
              </a:schemeClr>
            </a:solidFill>
            <a:ln w="9525" cmpd="sng">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3904983" y="1212792"/>
              <a:ext cx="1069847" cy="285557"/>
            </a:xfrm>
            <a:prstGeom prst="rect">
              <a:avLst/>
            </a:prstGeom>
            <a:ln/>
          </p:spPr>
          <p:style>
            <a:lnRef idx="1">
              <a:schemeClr val="accent4"/>
            </a:lnRef>
            <a:fillRef idx="2">
              <a:schemeClr val="accent4"/>
            </a:fillRef>
            <a:effectRef idx="1">
              <a:schemeClr val="accent4"/>
            </a:effectRef>
            <a:fontRef idx="minor">
              <a:schemeClr val="dk1"/>
            </a:fontRef>
          </p:style>
          <p:txBody>
            <a:bodyPr wrap="square" lIns="68644" tIns="34322" rIns="68644" bIns="34322" rtlCol="0" anchor="ctr">
              <a:noAutofit/>
            </a:bodyPr>
            <a:lstStyle/>
            <a:p>
              <a:pPr algn="ctr"/>
              <a:r>
                <a:rPr lang="en-US" sz="1000" b="1" dirty="0">
                  <a:latin typeface="Arial"/>
                  <a:ea typeface="Times New Roman"/>
                </a:rPr>
                <a:t>Basic Accomplishments</a:t>
              </a:r>
            </a:p>
          </p:txBody>
        </p:sp>
      </p:grpSp>
      <p:sp>
        <p:nvSpPr>
          <p:cNvPr id="3" name="TextBox 2"/>
          <p:cNvSpPr txBox="1"/>
          <p:nvPr/>
        </p:nvSpPr>
        <p:spPr>
          <a:xfrm>
            <a:off x="7315200" y="6705600"/>
            <a:ext cx="1768731" cy="184638"/>
          </a:xfrm>
          <a:prstGeom prst="rect">
            <a:avLst/>
          </a:prstGeom>
          <a:noFill/>
        </p:spPr>
        <p:txBody>
          <a:bodyPr wrap="square" lIns="91414" tIns="45706" rIns="91414" bIns="45706" rtlCol="0">
            <a:spAutoFit/>
          </a:bodyPr>
          <a:lstStyle/>
          <a:p>
            <a:pPr algn="r"/>
            <a:r>
              <a:rPr lang="en-US" sz="600" dirty="0"/>
              <a:t>12/6/2013</a:t>
            </a:r>
          </a:p>
        </p:txBody>
      </p:sp>
      <p:sp>
        <p:nvSpPr>
          <p:cNvPr id="4" name="TextBox 3"/>
          <p:cNvSpPr txBox="1"/>
          <p:nvPr/>
        </p:nvSpPr>
        <p:spPr>
          <a:xfrm>
            <a:off x="7933263" y="4434129"/>
            <a:ext cx="138644" cy="346610"/>
          </a:xfrm>
          <a:prstGeom prst="rect">
            <a:avLst/>
          </a:prstGeom>
          <a:noFill/>
        </p:spPr>
        <p:txBody>
          <a:bodyPr wrap="none" lIns="68644" tIns="34322" rIns="68644" bIns="34322" rtlCol="0">
            <a:spAutoFit/>
          </a:bodyPr>
          <a:lstStyle/>
          <a:p>
            <a:endParaRPr lang="en-US" dirty="0"/>
          </a:p>
        </p:txBody>
      </p:sp>
      <p:sp>
        <p:nvSpPr>
          <p:cNvPr id="67" name="TextBox 66"/>
          <p:cNvSpPr txBox="1"/>
          <p:nvPr/>
        </p:nvSpPr>
        <p:spPr>
          <a:xfrm>
            <a:off x="278924" y="982340"/>
            <a:ext cx="969038" cy="421526"/>
          </a:xfrm>
          <a:prstGeom prst="rect">
            <a:avLst/>
          </a:prstGeom>
          <a:solidFill>
            <a:schemeClr val="bg1"/>
          </a:solidFill>
          <a:ln>
            <a:solidFill>
              <a:schemeClr val="tx1"/>
            </a:solidFill>
          </a:ln>
        </p:spPr>
        <p:txBody>
          <a:bodyPr wrap="square" lIns="68634" tIns="34317" rIns="68634" bIns="34317" rtlCol="0">
            <a:noAutofit/>
          </a:bodyPr>
          <a:lstStyle/>
          <a:p>
            <a:pPr>
              <a:spcAft>
                <a:spcPts val="800"/>
              </a:spcAft>
            </a:pPr>
            <a:r>
              <a:rPr lang="en-US" sz="900" b="1" dirty="0">
                <a:ea typeface="Times New Roman"/>
              </a:rPr>
              <a:t>Funding</a:t>
            </a:r>
            <a:endParaRPr lang="en-US" sz="900" dirty="0">
              <a:latin typeface="Arial Narrow" pitchFamily="34" charset="0"/>
              <a:ea typeface="Times New Roman"/>
            </a:endParaRPr>
          </a:p>
        </p:txBody>
      </p:sp>
      <p:sp>
        <p:nvSpPr>
          <p:cNvPr id="40" name="TextBox 39"/>
          <p:cNvSpPr txBox="1"/>
          <p:nvPr/>
        </p:nvSpPr>
        <p:spPr>
          <a:xfrm>
            <a:off x="235852" y="27828"/>
            <a:ext cx="8669609" cy="284748"/>
          </a:xfrm>
          <a:prstGeom prst="rect">
            <a:avLst/>
          </a:prstGeom>
          <a:noFill/>
          <a:ln w="3175">
            <a:noFill/>
          </a:ln>
        </p:spPr>
        <p:txBody>
          <a:bodyPr wrap="square" lIns="68634" tIns="34317" rIns="68634" bIns="34317" rtlCol="0">
            <a:spAutoFit/>
          </a:bodyPr>
          <a:lstStyle/>
          <a:p>
            <a:pPr algn="ctr"/>
            <a:r>
              <a:rPr lang="en-US" sz="1400" b="1" dirty="0">
                <a:cs typeface="Arial" pitchFamily="34" charset="0"/>
              </a:rPr>
              <a:t>West </a:t>
            </a:r>
            <a:r>
              <a:rPr lang="en-US" sz="1400" b="1">
                <a:cs typeface="Arial" pitchFamily="34" charset="0"/>
              </a:rPr>
              <a:t>Virginia Basic Logic </a:t>
            </a:r>
            <a:r>
              <a:rPr lang="en-US" sz="1400" b="1" dirty="0">
                <a:cs typeface="Arial" pitchFamily="34" charset="0"/>
              </a:rPr>
              <a:t>Model For State Public Health Actions (FOA-1305)*</a:t>
            </a:r>
          </a:p>
        </p:txBody>
      </p:sp>
      <p:pic>
        <p:nvPicPr>
          <p:cNvPr id="14" name="Picture 13" descr="5BLUE.EPS"/>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33181" y="6619141"/>
            <a:ext cx="325019" cy="238859"/>
          </a:xfrm>
          <a:prstGeom prst="rect">
            <a:avLst/>
          </a:prstGeom>
        </p:spPr>
      </p:pic>
      <p:sp>
        <p:nvSpPr>
          <p:cNvPr id="63" name="TextBox 62"/>
          <p:cNvSpPr txBox="1"/>
          <p:nvPr/>
        </p:nvSpPr>
        <p:spPr>
          <a:xfrm>
            <a:off x="1560626" y="714718"/>
            <a:ext cx="2495360" cy="1213550"/>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defRPr sz="900" b="1">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sz="850" dirty="0"/>
              <a:t>1. Promote adoption of  food service guidelines / nutrition standards </a:t>
            </a:r>
          </a:p>
          <a:p>
            <a:r>
              <a:rPr lang="en-US" sz="800" dirty="0"/>
              <a:t>Activities</a:t>
            </a:r>
            <a:r>
              <a:rPr lang="en-US" sz="850" b="0" dirty="0"/>
              <a:t> :</a:t>
            </a:r>
          </a:p>
          <a:p>
            <a:pPr marL="57150" indent="-57150">
              <a:buFont typeface="Arial" panose="020B0604020202020204" pitchFamily="34" charset="0"/>
              <a:buChar char="•"/>
            </a:pPr>
            <a:r>
              <a:rPr lang="en-US" sz="850" b="0" dirty="0"/>
              <a:t> </a:t>
            </a:r>
            <a:r>
              <a:rPr lang="en-US" sz="800" b="0" u="sng" dirty="0"/>
              <a:t>School  Health:</a:t>
            </a:r>
            <a:r>
              <a:rPr lang="en-US" sz="800" b="0" dirty="0"/>
              <a:t>  1)Hold PD Trainings and TA to ensure compliance. 2)Provide Technical  assistance  3)Local  Wellness Policies</a:t>
            </a:r>
          </a:p>
          <a:p>
            <a:pPr marL="57150" indent="-57150">
              <a:buFont typeface="Arial" panose="020B0604020202020204" pitchFamily="34" charset="0"/>
              <a:buChar char="•"/>
            </a:pPr>
            <a:r>
              <a:rPr lang="en-US" sz="800" b="0" u="sng" dirty="0"/>
              <a:t>ECE:</a:t>
            </a:r>
            <a:r>
              <a:rPr lang="en-US" sz="800" b="0" dirty="0"/>
              <a:t> 1)Train 60 ECEs 2 )Statewide Advisory Committee 3)Assess compliance of ECEs on statewide regulations 4)Develop a crosswalk document</a:t>
            </a:r>
            <a:endParaRPr lang="en-US" sz="800" dirty="0"/>
          </a:p>
          <a:p>
            <a:endParaRPr lang="en-US" dirty="0"/>
          </a:p>
          <a:p>
            <a:endParaRPr lang="en-US" dirty="0"/>
          </a:p>
          <a:p>
            <a:endParaRPr lang="en-US" dirty="0"/>
          </a:p>
        </p:txBody>
      </p:sp>
      <p:sp>
        <p:nvSpPr>
          <p:cNvPr id="37" name="TextBox 36"/>
          <p:cNvSpPr txBox="1"/>
          <p:nvPr/>
        </p:nvSpPr>
        <p:spPr>
          <a:xfrm>
            <a:off x="11188700" y="1219200"/>
            <a:ext cx="184666" cy="369332"/>
          </a:xfrm>
          <a:prstGeom prst="rect">
            <a:avLst/>
          </a:prstGeom>
          <a:noFill/>
        </p:spPr>
        <p:txBody>
          <a:bodyPr wrap="none" rtlCol="0">
            <a:spAutoFit/>
          </a:bodyPr>
          <a:lstStyle/>
          <a:p>
            <a:endParaRPr lang="en-US" dirty="0"/>
          </a:p>
        </p:txBody>
      </p:sp>
      <p:sp>
        <p:nvSpPr>
          <p:cNvPr id="58" name="TextBox 57"/>
          <p:cNvSpPr txBox="1"/>
          <p:nvPr/>
        </p:nvSpPr>
        <p:spPr>
          <a:xfrm>
            <a:off x="1554898" y="1964209"/>
            <a:ext cx="2501088" cy="811874"/>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spcAft>
                <a:spcPts val="0"/>
              </a:spcAft>
            </a:pPr>
            <a:r>
              <a:rPr lang="en-US" sz="850" dirty="0"/>
              <a:t>2. Promote the adoption of physical education/physical activity (PE/PA) in schools</a:t>
            </a:r>
          </a:p>
          <a:p>
            <a:pPr>
              <a:spcAft>
                <a:spcPts val="0"/>
              </a:spcAft>
            </a:pPr>
            <a:r>
              <a:rPr lang="en-US" sz="800" dirty="0"/>
              <a:t>Activities</a:t>
            </a:r>
            <a:r>
              <a:rPr lang="en-US" sz="850" b="0" dirty="0"/>
              <a:t>: </a:t>
            </a:r>
          </a:p>
          <a:p>
            <a:pPr>
              <a:spcAft>
                <a:spcPts val="0"/>
              </a:spcAft>
            </a:pPr>
            <a:r>
              <a:rPr lang="en-US" sz="800" b="0" dirty="0"/>
              <a:t>1)PA trainings 2)Provide technical assistance 3)Recruit 46 WV middle schools for Let’s Move Campaign 4)Include PA in classrooms as an intervention</a:t>
            </a:r>
            <a:endParaRPr lang="en-US" sz="800" dirty="0"/>
          </a:p>
        </p:txBody>
      </p:sp>
      <p:sp>
        <p:nvSpPr>
          <p:cNvPr id="59" name="TextBox 58"/>
          <p:cNvSpPr txBox="1"/>
          <p:nvPr/>
        </p:nvSpPr>
        <p:spPr>
          <a:xfrm>
            <a:off x="1554898" y="2797277"/>
            <a:ext cx="2501088" cy="1297288"/>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spcAft>
                <a:spcPts val="0"/>
              </a:spcAft>
            </a:pPr>
            <a:r>
              <a:rPr lang="en-US" sz="850" dirty="0"/>
              <a:t>3. Promote adoption of PA in ECEs and worksites</a:t>
            </a:r>
          </a:p>
          <a:p>
            <a:pPr>
              <a:spcAft>
                <a:spcPts val="0"/>
              </a:spcAft>
            </a:pPr>
            <a:r>
              <a:rPr lang="en-US" sz="800" dirty="0"/>
              <a:t>Activities</a:t>
            </a:r>
            <a:r>
              <a:rPr lang="en-US" sz="850" dirty="0"/>
              <a:t>:</a:t>
            </a:r>
          </a:p>
          <a:p>
            <a:pPr marL="57150" indent="-57150">
              <a:spcAft>
                <a:spcPts val="0"/>
              </a:spcAft>
              <a:buFont typeface="Arial" panose="020B0604020202020204" pitchFamily="34" charset="0"/>
              <a:buChar char="•"/>
            </a:pPr>
            <a:r>
              <a:rPr lang="en-US" sz="800" b="0" u="sng" dirty="0"/>
              <a:t>ECE:</a:t>
            </a:r>
            <a:r>
              <a:rPr lang="en-US" sz="800" b="0" dirty="0"/>
              <a:t> 1)Train up to 60 new sites 2)Survey all 361 licensed ECEs on PA policies 3)Share ECEs policies on the HPCD library with stakeholders 4)Promote PA activity strategies at trainings and conferences</a:t>
            </a:r>
          </a:p>
          <a:p>
            <a:pPr marL="57150" indent="-57150">
              <a:spcAft>
                <a:spcPts val="0"/>
              </a:spcAft>
              <a:buFont typeface="Arial" panose="020B0604020202020204" pitchFamily="34" charset="0"/>
              <a:buChar char="•"/>
            </a:pPr>
            <a:r>
              <a:rPr lang="en-US" sz="800" b="0" dirty="0"/>
              <a:t> </a:t>
            </a:r>
            <a:r>
              <a:rPr lang="en-US" sz="800" b="0" u="sng" dirty="0"/>
              <a:t>Worksites</a:t>
            </a:r>
            <a:r>
              <a:rPr lang="en-US" sz="800" b="0" dirty="0"/>
              <a:t>: 1)Expand PA campaign in 20 worksites  2)Promote and provide </a:t>
            </a:r>
            <a:r>
              <a:rPr lang="en-US" sz="800" b="0"/>
              <a:t>guidance on </a:t>
            </a:r>
            <a:r>
              <a:rPr lang="en-US" sz="800" b="0" dirty="0"/>
              <a:t>evidence-based PA campaign materials such as Take the Stairs! Campaign</a:t>
            </a:r>
            <a:endParaRPr lang="en-US" sz="800" dirty="0"/>
          </a:p>
        </p:txBody>
      </p:sp>
      <p:sp>
        <p:nvSpPr>
          <p:cNvPr id="60" name="TextBox 59"/>
          <p:cNvSpPr txBox="1"/>
          <p:nvPr/>
        </p:nvSpPr>
        <p:spPr>
          <a:xfrm>
            <a:off x="1563100" y="4124646"/>
            <a:ext cx="2492886" cy="544034"/>
          </a:xfrm>
          <a:prstGeom prst="rect">
            <a:avLst/>
          </a:prstGeom>
          <a:solidFill>
            <a:schemeClr val="bg1"/>
          </a:solidFill>
          <a:ln>
            <a:solidFill>
              <a:srgbClr val="FF0000"/>
            </a:solidFill>
          </a:ln>
        </p:spPr>
        <p:txBody>
          <a:bodyPr wrap="square" lIns="68634" tIns="34317" rIns="68634" bIns="34317" rtlCol="0">
            <a:noAutofit/>
          </a:bodyPr>
          <a:lstStyle/>
          <a:p>
            <a:r>
              <a:rPr lang="en-US" sz="850" b="1" dirty="0"/>
              <a:t>4. Promote reporting of  BP and A1C measures</a:t>
            </a:r>
          </a:p>
          <a:p>
            <a:r>
              <a:rPr lang="en-US" sz="850" b="1" dirty="0"/>
              <a:t>Activities:</a:t>
            </a:r>
          </a:p>
          <a:p>
            <a:r>
              <a:rPr lang="en-US" sz="800" dirty="0"/>
              <a:t>1)Educate 2 Health Systems on NQF measures, BP &amp;A1C 2)Assess NQF measures in nursing homes &amp; pharmacies</a:t>
            </a:r>
            <a:endParaRPr lang="en-US" sz="800" b="1" dirty="0"/>
          </a:p>
          <a:p>
            <a:endParaRPr lang="en-US" sz="850" b="1" dirty="0"/>
          </a:p>
          <a:p>
            <a:pPr marL="61913" indent="-61913">
              <a:buFont typeface="Arial" panose="020B0604020202020204" pitchFamily="34" charset="0"/>
              <a:buChar char="•"/>
            </a:pPr>
            <a:endParaRPr lang="en-US" sz="900" dirty="0"/>
          </a:p>
          <a:p>
            <a:pPr>
              <a:spcAft>
                <a:spcPts val="500"/>
              </a:spcAft>
            </a:pPr>
            <a:endParaRPr lang="en-US" sz="900" b="1" dirty="0"/>
          </a:p>
          <a:p>
            <a:pPr>
              <a:spcAft>
                <a:spcPts val="500"/>
              </a:spcAft>
            </a:pPr>
            <a:endParaRPr lang="en-US" sz="900" b="1" dirty="0"/>
          </a:p>
          <a:p>
            <a:pPr>
              <a:spcAft>
                <a:spcPts val="500"/>
              </a:spcAft>
            </a:pPr>
            <a:endParaRPr lang="en-US" sz="1000" dirty="0"/>
          </a:p>
          <a:p>
            <a:pPr>
              <a:spcAft>
                <a:spcPts val="500"/>
              </a:spcAft>
            </a:pPr>
            <a:r>
              <a:rPr lang="en-US" sz="1000" dirty="0"/>
              <a:t> </a:t>
            </a:r>
          </a:p>
        </p:txBody>
      </p:sp>
      <p:sp>
        <p:nvSpPr>
          <p:cNvPr id="61" name="TextBox 60"/>
          <p:cNvSpPr txBox="1"/>
          <p:nvPr/>
        </p:nvSpPr>
        <p:spPr>
          <a:xfrm>
            <a:off x="1554899" y="4695201"/>
            <a:ext cx="2501088" cy="515669"/>
          </a:xfrm>
          <a:prstGeom prst="rect">
            <a:avLst/>
          </a:prstGeom>
          <a:solidFill>
            <a:schemeClr val="bg1"/>
          </a:solidFill>
          <a:ln>
            <a:solidFill>
              <a:srgbClr val="FF0000"/>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spcAft>
                <a:spcPts val="0"/>
              </a:spcAft>
            </a:pPr>
            <a:r>
              <a:rPr lang="en-US" dirty="0"/>
              <a:t>5. Promote patient awareness of high BP</a:t>
            </a:r>
          </a:p>
          <a:p>
            <a:pPr>
              <a:spcAft>
                <a:spcPts val="0"/>
              </a:spcAft>
            </a:pPr>
            <a:r>
              <a:rPr lang="en-US" sz="800" dirty="0"/>
              <a:t>Activities:</a:t>
            </a:r>
            <a:r>
              <a:rPr lang="en-US" sz="775" dirty="0"/>
              <a:t> </a:t>
            </a:r>
            <a:r>
              <a:rPr lang="en-US" sz="775" b="0" dirty="0"/>
              <a:t>1)Recruit LHDs for Million Hearts hypertension screening 2)Recruit private physicians for hypertension pilot 3)Obtain &amp; analyze collected HRSA data</a:t>
            </a:r>
          </a:p>
          <a:p>
            <a:pPr>
              <a:spcAft>
                <a:spcPts val="0"/>
              </a:spcAft>
            </a:pPr>
            <a:endParaRPr lang="en-US" sz="850" b="0" dirty="0"/>
          </a:p>
          <a:p>
            <a:endParaRPr lang="en-US" dirty="0"/>
          </a:p>
          <a:p>
            <a:endParaRPr lang="en-US" dirty="0"/>
          </a:p>
          <a:p>
            <a:endParaRPr lang="en-US" dirty="0"/>
          </a:p>
        </p:txBody>
      </p:sp>
      <p:sp>
        <p:nvSpPr>
          <p:cNvPr id="62" name="TextBox 61"/>
          <p:cNvSpPr txBox="1"/>
          <p:nvPr/>
        </p:nvSpPr>
        <p:spPr>
          <a:xfrm>
            <a:off x="1563099" y="5243865"/>
            <a:ext cx="2492887" cy="881643"/>
          </a:xfrm>
          <a:prstGeom prst="rect">
            <a:avLst/>
          </a:prstGeom>
          <a:solidFill>
            <a:schemeClr val="bg1"/>
          </a:solidFill>
          <a:ln>
            <a:solidFill>
              <a:srgbClr val="FF0000"/>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spcAft>
                <a:spcPts val="0"/>
              </a:spcAft>
            </a:pPr>
            <a:r>
              <a:rPr lang="en-US" sz="850" dirty="0"/>
              <a:t>6. Promote patient awareness of prediabetes among people at high risk for T2D</a:t>
            </a:r>
          </a:p>
          <a:p>
            <a:pPr>
              <a:spcAft>
                <a:spcPts val="0"/>
              </a:spcAft>
            </a:pPr>
            <a:r>
              <a:rPr lang="en-US" sz="800" dirty="0"/>
              <a:t>Activities:</a:t>
            </a:r>
          </a:p>
          <a:p>
            <a:pPr>
              <a:spcAft>
                <a:spcPts val="0"/>
              </a:spcAft>
            </a:pPr>
            <a:r>
              <a:rPr lang="en-US" sz="775" b="0" dirty="0"/>
              <a:t>1)Recruit </a:t>
            </a:r>
            <a:r>
              <a:rPr lang="en-US" sz="775" b="0"/>
              <a:t>LHDs for </a:t>
            </a:r>
            <a:r>
              <a:rPr lang="en-US" sz="775" b="0" dirty="0"/>
              <a:t>Prediabetes Screening Test 2) Develop online course on prediabetes &amp; NDPP 3)Work w/ WV Oral Health Program 4)Disseminate WV-specific materials  on prediabetes awareness</a:t>
            </a:r>
            <a:endParaRPr lang="en-US" sz="775" dirty="0"/>
          </a:p>
          <a:p>
            <a:endParaRPr lang="en-US" sz="800" dirty="0"/>
          </a:p>
          <a:p>
            <a:endParaRPr lang="en-US" dirty="0"/>
          </a:p>
        </p:txBody>
      </p:sp>
      <p:sp>
        <p:nvSpPr>
          <p:cNvPr id="65" name="TextBox 64"/>
          <p:cNvSpPr txBox="1"/>
          <p:nvPr/>
        </p:nvSpPr>
        <p:spPr>
          <a:xfrm>
            <a:off x="1563100" y="6163896"/>
            <a:ext cx="2492886" cy="638805"/>
          </a:xfrm>
          <a:prstGeom prst="rect">
            <a:avLst/>
          </a:prstGeom>
          <a:solidFill>
            <a:schemeClr val="bg1"/>
          </a:solidFill>
          <a:ln>
            <a:solidFill>
              <a:schemeClr val="tx1"/>
            </a:solidFill>
          </a:ln>
        </p:spPr>
        <p:txBody>
          <a:bodyPr wrap="square" lIns="68634" tIns="34317" rIns="68634" bIns="34317" rtlCol="0">
            <a:noAutofit/>
          </a:bodyPr>
          <a:lstStyle/>
          <a:p>
            <a:r>
              <a:rPr lang="en-US" sz="778" b="1" dirty="0"/>
              <a:t>7.  Promote participation in DSME programs</a:t>
            </a:r>
          </a:p>
          <a:p>
            <a:r>
              <a:rPr lang="en-US" sz="778" b="1" dirty="0"/>
              <a:t>Activities:</a:t>
            </a:r>
          </a:p>
          <a:p>
            <a:r>
              <a:rPr lang="en-US" sz="750" dirty="0"/>
              <a:t>1) Disseminate GIS map on locations and drive times to DSME programs 2)Promote DSME materials 3)Recruit five worksites for ADA Stop Diabetes at Work campaign</a:t>
            </a:r>
            <a:endParaRPr lang="en-US" sz="1000" dirty="0"/>
          </a:p>
          <a:p>
            <a:pPr>
              <a:spcAft>
                <a:spcPts val="500"/>
              </a:spcAft>
            </a:pPr>
            <a:endParaRPr lang="en-US" sz="1000" dirty="0"/>
          </a:p>
        </p:txBody>
      </p:sp>
      <p:sp>
        <p:nvSpPr>
          <p:cNvPr id="49" name="TextBox 48"/>
          <p:cNvSpPr txBox="1"/>
          <p:nvPr/>
        </p:nvSpPr>
        <p:spPr>
          <a:xfrm>
            <a:off x="6781799" y="726671"/>
            <a:ext cx="2209801" cy="871173"/>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defRPr sz="900" b="1">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Increased adoption of healthy food service guidelines/nutrition standards in schools, ECEs and worksites</a:t>
            </a:r>
          </a:p>
          <a:p>
            <a:r>
              <a:rPr lang="en-US" b="0" dirty="0">
                <a:solidFill>
                  <a:srgbClr val="C00000"/>
                </a:solidFill>
              </a:rPr>
              <a:t>(Synergy Basic strategies 2 &amp; 3 and Domain 2 .2)</a:t>
            </a:r>
          </a:p>
          <a:p>
            <a:endParaRPr lang="en-US" dirty="0"/>
          </a:p>
          <a:p>
            <a:endParaRPr lang="en-US" dirty="0"/>
          </a:p>
          <a:p>
            <a:endParaRPr lang="en-US" dirty="0"/>
          </a:p>
        </p:txBody>
      </p:sp>
      <p:sp>
        <p:nvSpPr>
          <p:cNvPr id="50" name="TextBox 49"/>
          <p:cNvSpPr txBox="1"/>
          <p:nvPr/>
        </p:nvSpPr>
        <p:spPr>
          <a:xfrm>
            <a:off x="6781798" y="2181103"/>
            <a:ext cx="2209802" cy="374731"/>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Increased adoption of PA in target ECEs</a:t>
            </a:r>
          </a:p>
        </p:txBody>
      </p:sp>
      <p:sp>
        <p:nvSpPr>
          <p:cNvPr id="80" name="Text Box 49"/>
          <p:cNvSpPr txBox="1">
            <a:spLocks noChangeArrowheads="1"/>
          </p:cNvSpPr>
          <p:nvPr/>
        </p:nvSpPr>
        <p:spPr bwMode="auto">
          <a:xfrm>
            <a:off x="6781800" y="6297506"/>
            <a:ext cx="2256954" cy="25569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rot="0" vert="horz" wrap="square" lIns="91414" tIns="45706" rIns="91414" bIns="45706" anchor="ctr" anchorCtr="0" upright="1">
            <a:noAutofit/>
          </a:bodyPr>
          <a:lstStyle/>
          <a:p>
            <a:pPr algn="ctr"/>
            <a:r>
              <a:rPr lang="en-US" sz="1000" b="1" dirty="0">
                <a:latin typeface="Arial"/>
                <a:ea typeface="Times New Roman"/>
              </a:rPr>
              <a:t>Short term outcomes</a:t>
            </a:r>
          </a:p>
        </p:txBody>
      </p:sp>
      <p:sp>
        <p:nvSpPr>
          <p:cNvPr id="19" name="Rectangle 18"/>
          <p:cNvSpPr/>
          <p:nvPr/>
        </p:nvSpPr>
        <p:spPr>
          <a:xfrm>
            <a:off x="6781800" y="4038600"/>
            <a:ext cx="2209803" cy="457199"/>
          </a:xfrm>
          <a:prstGeom prst="rect">
            <a:avLst/>
          </a:prstGeom>
          <a:solidFill>
            <a:schemeClr val="bg1"/>
          </a:solidFill>
          <a:ln>
            <a:solidFill>
              <a:srgbClr val="FF0000"/>
            </a:solidFill>
          </a:ln>
        </p:spPr>
        <p:txBody>
          <a:bodyPr wrap="square" lIns="68634" tIns="34317" rIns="68634" bIns="34317" rtlCol="0">
            <a:noAutofit/>
          </a:bodyPr>
          <a:lstStyle/>
          <a:p>
            <a:pPr>
              <a:spcAft>
                <a:spcPts val="800"/>
              </a:spcAft>
            </a:pPr>
            <a:r>
              <a:rPr lang="en-US" sz="900" b="1" dirty="0">
                <a:solidFill>
                  <a:schemeClr val="tx1"/>
                </a:solidFill>
                <a:ea typeface="Times New Roman"/>
              </a:rPr>
              <a:t>Increased awareness of high blood pressure among patients  </a:t>
            </a:r>
          </a:p>
          <a:p>
            <a:pPr>
              <a:spcAft>
                <a:spcPts val="800"/>
              </a:spcAft>
            </a:pPr>
            <a:endParaRPr lang="en-US" sz="900" b="1" dirty="0">
              <a:solidFill>
                <a:schemeClr val="tx1"/>
              </a:solidFill>
              <a:ea typeface="Times New Roman"/>
            </a:endParaRPr>
          </a:p>
        </p:txBody>
      </p:sp>
      <p:sp>
        <p:nvSpPr>
          <p:cNvPr id="44" name="TextBox 43"/>
          <p:cNvSpPr txBox="1"/>
          <p:nvPr/>
        </p:nvSpPr>
        <p:spPr>
          <a:xfrm>
            <a:off x="239492" y="3237491"/>
            <a:ext cx="1016476" cy="407228"/>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spcAft>
                <a:spcPts val="0"/>
              </a:spcAft>
            </a:pPr>
            <a:r>
              <a:rPr lang="en-US" dirty="0"/>
              <a:t>Workforce development</a:t>
            </a:r>
          </a:p>
          <a:p>
            <a:endParaRPr lang="en-US" dirty="0"/>
          </a:p>
          <a:p>
            <a:endParaRPr lang="en-US" dirty="0"/>
          </a:p>
          <a:p>
            <a:endParaRPr lang="en-US" dirty="0"/>
          </a:p>
        </p:txBody>
      </p:sp>
      <p:sp>
        <p:nvSpPr>
          <p:cNvPr id="45" name="TextBox 44"/>
          <p:cNvSpPr txBox="1"/>
          <p:nvPr/>
        </p:nvSpPr>
        <p:spPr>
          <a:xfrm>
            <a:off x="231486" y="2555834"/>
            <a:ext cx="1016476" cy="466694"/>
          </a:xfrm>
          <a:prstGeom prst="rect">
            <a:avLst/>
          </a:prstGeom>
          <a:solidFill>
            <a:schemeClr val="bg1"/>
          </a:solidFill>
          <a:ln>
            <a:solidFill>
              <a:schemeClr val="tx1"/>
            </a:solidFill>
          </a:ln>
        </p:spPr>
        <p:txBody>
          <a:bodyPr wrap="square" lIns="68634" tIns="34317" rIns="68634" bIns="34317" rtlCol="0">
            <a:noAutofit/>
          </a:bodyPr>
          <a:lstStyle/>
          <a:p>
            <a:pPr>
              <a:spcAft>
                <a:spcPts val="800"/>
              </a:spcAft>
            </a:pPr>
            <a:r>
              <a:rPr lang="en-US" sz="900" b="1" dirty="0">
                <a:ea typeface="Times New Roman"/>
              </a:rPr>
              <a:t>Guidance and technical support</a:t>
            </a:r>
            <a:endParaRPr lang="en-US" sz="900" dirty="0">
              <a:latin typeface="Arial Narrow" pitchFamily="34" charset="0"/>
              <a:ea typeface="Times New Roman"/>
            </a:endParaRPr>
          </a:p>
          <a:p>
            <a:pPr>
              <a:spcAft>
                <a:spcPts val="800"/>
              </a:spcAft>
            </a:pPr>
            <a:endParaRPr lang="en-US" sz="900" dirty="0">
              <a:latin typeface="Arial Narrow" pitchFamily="34" charset="0"/>
              <a:ea typeface="Times New Roman"/>
            </a:endParaRPr>
          </a:p>
        </p:txBody>
      </p:sp>
      <p:sp>
        <p:nvSpPr>
          <p:cNvPr id="46" name="TextBox 45"/>
          <p:cNvSpPr txBox="1"/>
          <p:nvPr/>
        </p:nvSpPr>
        <p:spPr>
          <a:xfrm>
            <a:off x="237831" y="4495799"/>
            <a:ext cx="1007744" cy="548504"/>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Evaluation</a:t>
            </a:r>
          </a:p>
        </p:txBody>
      </p:sp>
      <p:sp>
        <p:nvSpPr>
          <p:cNvPr id="48" name="TextBox 47"/>
          <p:cNvSpPr txBox="1"/>
          <p:nvPr/>
        </p:nvSpPr>
        <p:spPr>
          <a:xfrm>
            <a:off x="239492" y="3860375"/>
            <a:ext cx="1016476" cy="330625"/>
          </a:xfrm>
          <a:prstGeom prst="rect">
            <a:avLst/>
          </a:prstGeom>
          <a:solidFill>
            <a:schemeClr val="bg1"/>
          </a:solidFill>
          <a:ln>
            <a:solidFill>
              <a:schemeClr val="tx1"/>
            </a:solidFill>
          </a:ln>
        </p:spPr>
        <p:txBody>
          <a:bodyPr wrap="square" lIns="68634" tIns="34317" rIns="68634" bIns="34317" rtlCol="0">
            <a:noAutofit/>
          </a:bodyPr>
          <a:lstStyle/>
          <a:p>
            <a:pPr>
              <a:spcAft>
                <a:spcPts val="800"/>
              </a:spcAft>
            </a:pPr>
            <a:r>
              <a:rPr lang="en-US" sz="900" b="1" dirty="0">
                <a:ea typeface="Times New Roman"/>
              </a:rPr>
              <a:t>Strategic communication</a:t>
            </a:r>
          </a:p>
          <a:p>
            <a:pPr>
              <a:spcAft>
                <a:spcPts val="800"/>
              </a:spcAft>
            </a:pPr>
            <a:endParaRPr lang="en-US" sz="900" b="1" dirty="0">
              <a:ea typeface="Times New Roman"/>
            </a:endParaRPr>
          </a:p>
          <a:p>
            <a:pPr>
              <a:spcAft>
                <a:spcPts val="800"/>
              </a:spcAft>
            </a:pPr>
            <a:endParaRPr lang="en-US" sz="900" dirty="0">
              <a:latin typeface="Arial Narrow" pitchFamily="34" charset="0"/>
              <a:ea typeface="Times New Roman"/>
            </a:endParaRPr>
          </a:p>
          <a:p>
            <a:pPr>
              <a:spcAft>
                <a:spcPts val="800"/>
              </a:spcAft>
            </a:pPr>
            <a:endParaRPr lang="en-US" sz="900" dirty="0">
              <a:latin typeface="Arial Narrow" pitchFamily="34" charset="0"/>
              <a:ea typeface="Times New Roman"/>
            </a:endParaRPr>
          </a:p>
        </p:txBody>
      </p:sp>
      <p:sp>
        <p:nvSpPr>
          <p:cNvPr id="54" name="TextBox 53"/>
          <p:cNvSpPr txBox="1"/>
          <p:nvPr/>
        </p:nvSpPr>
        <p:spPr>
          <a:xfrm>
            <a:off x="6781799" y="1766091"/>
            <a:ext cx="2209801" cy="293368"/>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Increased adoption of PA/PE in schools</a:t>
            </a:r>
          </a:p>
          <a:p>
            <a:endParaRPr lang="en-US" dirty="0"/>
          </a:p>
        </p:txBody>
      </p:sp>
      <p:sp>
        <p:nvSpPr>
          <p:cNvPr id="51" name="TextBox 50"/>
          <p:cNvSpPr txBox="1"/>
          <p:nvPr/>
        </p:nvSpPr>
        <p:spPr>
          <a:xfrm>
            <a:off x="287337" y="6067591"/>
            <a:ext cx="1006172" cy="445249"/>
          </a:xfrm>
          <a:prstGeom prst="rect">
            <a:avLst/>
          </a:prstGeom>
          <a:solidFill>
            <a:schemeClr val="bg1"/>
          </a:solidFill>
          <a:ln>
            <a:solidFill>
              <a:schemeClr val="tx2"/>
            </a:solidFill>
          </a:ln>
        </p:spPr>
        <p:txBody>
          <a:bodyPr wrap="square" lIns="68634" tIns="34317" rIns="68634" bIns="34317" rtlCol="0">
            <a:noAutofit/>
          </a:bodyPr>
          <a:lstStyle/>
          <a:p>
            <a:pPr>
              <a:spcAft>
                <a:spcPts val="800"/>
              </a:spcAft>
            </a:pPr>
            <a:r>
              <a:rPr lang="en-US" sz="900" b="1" dirty="0">
                <a:ea typeface="Times New Roman"/>
              </a:rPr>
              <a:t>Staff Time</a:t>
            </a:r>
            <a:endParaRPr lang="en-US" sz="900" b="1" dirty="0"/>
          </a:p>
          <a:p>
            <a:pPr>
              <a:spcAft>
                <a:spcPts val="800"/>
              </a:spcAft>
            </a:pPr>
            <a:endParaRPr lang="en-US" sz="900" b="1" dirty="0">
              <a:ea typeface="Times New Roman"/>
            </a:endParaRPr>
          </a:p>
          <a:p>
            <a:pPr>
              <a:spcAft>
                <a:spcPts val="800"/>
              </a:spcAft>
            </a:pPr>
            <a:endParaRPr lang="en-US" sz="900" dirty="0">
              <a:latin typeface="Arial Narrow" pitchFamily="34" charset="0"/>
              <a:ea typeface="Times New Roman"/>
            </a:endParaRPr>
          </a:p>
          <a:p>
            <a:pPr>
              <a:spcAft>
                <a:spcPts val="800"/>
              </a:spcAft>
            </a:pPr>
            <a:endParaRPr lang="en-US" sz="900" dirty="0">
              <a:latin typeface="Arial Narrow" pitchFamily="34" charset="0"/>
              <a:ea typeface="Times New Roman"/>
            </a:endParaRPr>
          </a:p>
        </p:txBody>
      </p:sp>
      <p:sp>
        <p:nvSpPr>
          <p:cNvPr id="56" name="TextBox 55"/>
          <p:cNvSpPr txBox="1"/>
          <p:nvPr/>
        </p:nvSpPr>
        <p:spPr>
          <a:xfrm>
            <a:off x="6771952" y="2743200"/>
            <a:ext cx="2209800" cy="917720"/>
          </a:xfrm>
          <a:prstGeom prst="rect">
            <a:avLst/>
          </a:prstGeom>
          <a:solidFill>
            <a:schemeClr val="bg1"/>
          </a:solidFill>
          <a:ln>
            <a:solidFill>
              <a:srgbClr val="FF0000"/>
            </a:solidFill>
          </a:ln>
        </p:spPr>
        <p:txBody>
          <a:bodyPr wrap="square" lIns="68634" tIns="34317" rIns="68634" bIns="34317" rtlCol="0">
            <a:noAutofit/>
          </a:bodyPr>
          <a:lstStyle>
            <a:defPPr>
              <a:defRPr lang="en-US"/>
            </a:defPPr>
            <a:lvl1pPr>
              <a:spcAft>
                <a:spcPts val="500"/>
              </a:spcAft>
              <a:defRPr sz="900" b="1"/>
            </a:lvl1pPr>
          </a:lstStyle>
          <a:p>
            <a:r>
              <a:rPr lang="en-US" dirty="0"/>
              <a:t>Increased reporting of blood pressure and A1C measures; and as able, increased initiation of activities that promote clinical innovations, team-based care, and self-monitoring of blood pressure </a:t>
            </a:r>
          </a:p>
        </p:txBody>
      </p:sp>
      <p:sp>
        <p:nvSpPr>
          <p:cNvPr id="2" name="Rectangle 1"/>
          <p:cNvSpPr/>
          <p:nvPr/>
        </p:nvSpPr>
        <p:spPr>
          <a:xfrm>
            <a:off x="6810629" y="4724400"/>
            <a:ext cx="2199075" cy="526847"/>
          </a:xfrm>
          <a:prstGeom prst="rect">
            <a:avLst/>
          </a:prstGeom>
          <a:solidFill>
            <a:schemeClr val="bg1"/>
          </a:solidFill>
          <a:ln>
            <a:solidFill>
              <a:srgbClr val="FF0000"/>
            </a:solidFill>
          </a:ln>
        </p:spPr>
        <p:txBody>
          <a:bodyPr wrap="square" lIns="68634" tIns="34317" rIns="68634" bIns="34317" rtlCol="0">
            <a:noAutofit/>
          </a:bodyPr>
          <a:lstStyle/>
          <a:p>
            <a:pPr>
              <a:spcAft>
                <a:spcPts val="800"/>
              </a:spcAft>
            </a:pPr>
            <a:r>
              <a:rPr lang="en-US" sz="900" b="1" dirty="0">
                <a:solidFill>
                  <a:schemeClr val="tx1"/>
                </a:solidFill>
                <a:ea typeface="Times New Roman"/>
              </a:rPr>
              <a:t> Increased awareness of prediabetes among people at high risk for type 2 diabetes </a:t>
            </a:r>
          </a:p>
          <a:p>
            <a:pPr>
              <a:spcAft>
                <a:spcPts val="800"/>
              </a:spcAft>
            </a:pPr>
            <a:endParaRPr lang="en-US" sz="900" b="1" dirty="0">
              <a:solidFill>
                <a:schemeClr val="tx1"/>
              </a:solidFill>
              <a:ea typeface="Times New Roman"/>
            </a:endParaRPr>
          </a:p>
        </p:txBody>
      </p:sp>
      <p:sp>
        <p:nvSpPr>
          <p:cNvPr id="12" name="Rectangle 11"/>
          <p:cNvSpPr/>
          <p:nvPr/>
        </p:nvSpPr>
        <p:spPr>
          <a:xfrm>
            <a:off x="6814844" y="5664369"/>
            <a:ext cx="2176756" cy="507831"/>
          </a:xfrm>
          <a:prstGeom prst="rect">
            <a:avLst/>
          </a:prstGeom>
          <a:solidFill>
            <a:schemeClr val="bg1"/>
          </a:solidFill>
          <a:ln>
            <a:solidFill>
              <a:schemeClr val="tx1"/>
            </a:solidFill>
          </a:ln>
        </p:spPr>
        <p:txBody>
          <a:bodyPr wrap="square" lIns="68634" tIns="34317" rIns="68634" bIns="34317" rtlCol="0">
            <a:noAutofit/>
          </a:bodyPr>
          <a:lstStyle/>
          <a:p>
            <a:r>
              <a:rPr lang="en-US" sz="900" b="1" dirty="0"/>
              <a:t>Increased participation in DSME programs (officially recognized, accredited and/or licensed) </a:t>
            </a:r>
          </a:p>
        </p:txBody>
      </p:sp>
      <p:sp>
        <p:nvSpPr>
          <p:cNvPr id="16" name="Right Brace 15"/>
          <p:cNvSpPr/>
          <p:nvPr/>
        </p:nvSpPr>
        <p:spPr>
          <a:xfrm rot="5400000">
            <a:off x="7770860" y="5029614"/>
            <a:ext cx="202632" cy="2333153"/>
          </a:xfrm>
          <a:prstGeom prst="rightBrace">
            <a:avLst>
              <a:gd name="adj1" fmla="val 0"/>
              <a:gd name="adj2" fmla="val 4769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TextBox 81"/>
          <p:cNvSpPr txBox="1"/>
          <p:nvPr/>
        </p:nvSpPr>
        <p:spPr>
          <a:xfrm>
            <a:off x="4226575" y="5463115"/>
            <a:ext cx="2426758" cy="554682"/>
          </a:xfrm>
          <a:prstGeom prst="rect">
            <a:avLst/>
          </a:prstGeom>
          <a:solidFill>
            <a:schemeClr val="bg1"/>
          </a:solidFill>
          <a:ln>
            <a:solidFill>
              <a:srgbClr val="FF0000"/>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spcAft>
                <a:spcPts val="0"/>
              </a:spcAft>
            </a:pPr>
            <a:r>
              <a:rPr lang="en-US" sz="825" dirty="0"/>
              <a:t>6</a:t>
            </a:r>
            <a:r>
              <a:rPr lang="en-US" sz="825" b="0" dirty="0"/>
              <a:t>. 1# of LHDs, colleges and universities recruited for prediabetes screening test 2) # barriers and # of facilitators associated with recruitment 3)Prevalence of people who report prediabetes</a:t>
            </a:r>
          </a:p>
        </p:txBody>
      </p:sp>
      <p:sp>
        <p:nvSpPr>
          <p:cNvPr id="71" name="TextBox 70"/>
          <p:cNvSpPr txBox="1"/>
          <p:nvPr/>
        </p:nvSpPr>
        <p:spPr>
          <a:xfrm>
            <a:off x="249795" y="1713670"/>
            <a:ext cx="1016476" cy="568682"/>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dirty="0"/>
              <a:t>Partnership engagement</a:t>
            </a:r>
          </a:p>
          <a:p>
            <a:endParaRPr lang="en-US" dirty="0"/>
          </a:p>
        </p:txBody>
      </p:sp>
      <p:sp>
        <p:nvSpPr>
          <p:cNvPr id="73" name="TextBox 72"/>
          <p:cNvSpPr txBox="1"/>
          <p:nvPr/>
        </p:nvSpPr>
        <p:spPr>
          <a:xfrm>
            <a:off x="4242689" y="4738591"/>
            <a:ext cx="2426758" cy="671609"/>
          </a:xfrm>
          <a:prstGeom prst="rect">
            <a:avLst/>
          </a:prstGeom>
          <a:solidFill>
            <a:schemeClr val="bg1"/>
          </a:solidFill>
          <a:ln>
            <a:solidFill>
              <a:srgbClr val="FF0000"/>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spcAft>
                <a:spcPts val="0"/>
              </a:spcAft>
            </a:pPr>
            <a:r>
              <a:rPr lang="en-US" sz="825" dirty="0"/>
              <a:t>5</a:t>
            </a:r>
            <a:r>
              <a:rPr lang="en-US" sz="825" b="0" dirty="0"/>
              <a:t>. 1)Proportion of  WV adults that are aware they have  high blood pressure 2)# of LHDs  &amp; # of private physicians incorporating hypertension screening tool 3)# of patients in primary care clinics with undiagnosed hypertension </a:t>
            </a:r>
          </a:p>
        </p:txBody>
      </p:sp>
      <p:sp>
        <p:nvSpPr>
          <p:cNvPr id="76" name="TextBox 75"/>
          <p:cNvSpPr txBox="1"/>
          <p:nvPr/>
        </p:nvSpPr>
        <p:spPr>
          <a:xfrm>
            <a:off x="4216587" y="3318485"/>
            <a:ext cx="2432494" cy="902015"/>
          </a:xfrm>
          <a:prstGeom prst="rect">
            <a:avLst/>
          </a:prstGeom>
          <a:solidFill>
            <a:schemeClr val="bg1"/>
          </a:solidFill>
          <a:ln>
            <a:solidFill>
              <a:srgbClr val="FF0000"/>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spcAft>
                <a:spcPts val="0"/>
              </a:spcAft>
            </a:pPr>
            <a:r>
              <a:rPr lang="en-US" sz="825" dirty="0"/>
              <a:t>3</a:t>
            </a:r>
            <a:r>
              <a:rPr lang="en-US" sz="825" b="0" u="sng" dirty="0"/>
              <a:t>.ECE</a:t>
            </a:r>
            <a:r>
              <a:rPr lang="en-US" sz="825" b="0" dirty="0"/>
              <a:t>: 1)# of new sites trained 2)# of children at the ECEs that adopt strategies to increase physical activity </a:t>
            </a:r>
          </a:p>
          <a:p>
            <a:pPr>
              <a:spcAft>
                <a:spcPts val="0"/>
              </a:spcAft>
            </a:pPr>
            <a:r>
              <a:rPr lang="en-US" sz="825" b="0" u="sng" dirty="0"/>
              <a:t>Worksites: </a:t>
            </a:r>
            <a:r>
              <a:rPr lang="en-US" sz="825" b="0" dirty="0"/>
              <a:t># of worksites and # of employees that adopt strategies to increase physical activity 2)# and types of materials frequently accessed 3)# of worksites that adopt evidence-based PA campaign</a:t>
            </a:r>
          </a:p>
        </p:txBody>
      </p:sp>
      <p:sp>
        <p:nvSpPr>
          <p:cNvPr id="57" name="TextBox 56"/>
          <p:cNvSpPr txBox="1"/>
          <p:nvPr/>
        </p:nvSpPr>
        <p:spPr>
          <a:xfrm>
            <a:off x="4210238" y="714716"/>
            <a:ext cx="2426759" cy="1190649"/>
          </a:xfrm>
          <a:prstGeom prst="rect">
            <a:avLst/>
          </a:prstGeom>
          <a:solidFill>
            <a:schemeClr val="bg1"/>
          </a:solidFill>
          <a:ln>
            <a:solidFill>
              <a:schemeClr val="tx1"/>
            </a:solidFill>
          </a:ln>
        </p:spPr>
        <p:txBody>
          <a:bodyPr wrap="square" lIns="91414" tIns="45707" rIns="91414" bIns="4570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a:spcAft>
                <a:spcPts val="0"/>
              </a:spcAft>
            </a:pPr>
            <a:r>
              <a:rPr lang="en-US" sz="825" dirty="0"/>
              <a:t>1.</a:t>
            </a:r>
            <a:r>
              <a:rPr lang="en-US" sz="825" b="0" u="sng" dirty="0"/>
              <a:t>School Health</a:t>
            </a:r>
            <a:r>
              <a:rPr lang="en-US" sz="825" b="0" dirty="0"/>
              <a:t>: # of LEAs  that received PD  and TA on strategies to create a healthy school nutrition environment and the # of students</a:t>
            </a:r>
          </a:p>
          <a:p>
            <a:pPr>
              <a:spcAft>
                <a:spcPts val="0"/>
              </a:spcAft>
            </a:pPr>
            <a:r>
              <a:rPr lang="en-US" sz="825" b="0" u="sng" dirty="0"/>
              <a:t>ECE</a:t>
            </a:r>
            <a:r>
              <a:rPr lang="en-US" sz="825" b="0" dirty="0"/>
              <a:t>: 1) # of ECEs and # of children who attend the identified ECEs that develop and/or adopt policies to implement food service guidelines/ nutrition standards 2) List of barriers and facilitators to compliance  of ECEs on statewide regulations 3)types of gaps identified by crosswalk document</a:t>
            </a:r>
          </a:p>
        </p:txBody>
      </p:sp>
      <p:sp>
        <p:nvSpPr>
          <p:cNvPr id="75" name="TextBox 74"/>
          <p:cNvSpPr txBox="1"/>
          <p:nvPr/>
        </p:nvSpPr>
        <p:spPr>
          <a:xfrm>
            <a:off x="4210237" y="1947556"/>
            <a:ext cx="2426758" cy="1312657"/>
          </a:xfrm>
          <a:prstGeom prst="rect">
            <a:avLst/>
          </a:prstGeom>
          <a:solidFill>
            <a:schemeClr val="bg1"/>
          </a:solidFill>
          <a:ln>
            <a:solidFill>
              <a:srgbClr val="FF0000"/>
            </a:solidFill>
          </a:ln>
        </p:spPr>
        <p:txBody>
          <a:bodyPr wrap="square" lIns="91414" tIns="45707" rIns="91414" bIns="4570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sz="825" dirty="0"/>
              <a:t>2</a:t>
            </a:r>
            <a:r>
              <a:rPr lang="en-US" sz="825" b="0" u="sng" dirty="0"/>
              <a:t>.School Health: </a:t>
            </a:r>
            <a:r>
              <a:rPr lang="en-US" sz="825" b="0" dirty="0"/>
              <a:t>1</a:t>
            </a:r>
            <a:r>
              <a:rPr lang="en-US" sz="825" b="0" u="sng" dirty="0"/>
              <a:t>)</a:t>
            </a:r>
            <a:r>
              <a:rPr lang="en-US" sz="825" b="0" dirty="0"/>
              <a:t># of LEAs, with # teachers and # of students, where staff received PD and TA on developing, implementing or evaluating recess and multi-component physical education policies 2)types of barriers and types of facilitators to improving the two state-level multi-component physical education policies. 3)# of middle schools recruited  for National Let’s Move Campaign 4)types of barriers and facilitators to recruiting middle schools</a:t>
            </a:r>
          </a:p>
        </p:txBody>
      </p:sp>
      <p:sp>
        <p:nvSpPr>
          <p:cNvPr id="79" name="TextBox 78"/>
          <p:cNvSpPr txBox="1"/>
          <p:nvPr/>
        </p:nvSpPr>
        <p:spPr>
          <a:xfrm>
            <a:off x="4222183" y="4267200"/>
            <a:ext cx="2426758" cy="427117"/>
          </a:xfrm>
          <a:prstGeom prst="rect">
            <a:avLst/>
          </a:prstGeom>
          <a:solidFill>
            <a:schemeClr val="bg1"/>
          </a:solidFill>
          <a:ln>
            <a:solidFill>
              <a:srgbClr val="FF0000"/>
            </a:solidFill>
          </a:ln>
        </p:spPr>
        <p:txBody>
          <a:bodyPr wrap="square" lIns="91414" tIns="45707" rIns="91414" bIns="4570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sz="825" dirty="0"/>
              <a:t>4. </a:t>
            </a:r>
            <a:r>
              <a:rPr lang="en-US" sz="825" b="0" dirty="0"/>
              <a:t>1)# of health systems reporting NQF measures 2)# of nursing homes and # of pharmacies reporting on NQF </a:t>
            </a:r>
          </a:p>
        </p:txBody>
      </p:sp>
      <p:sp>
        <p:nvSpPr>
          <p:cNvPr id="55" name="TextBox 54"/>
          <p:cNvSpPr txBox="1"/>
          <p:nvPr/>
        </p:nvSpPr>
        <p:spPr>
          <a:xfrm>
            <a:off x="4254588" y="6071587"/>
            <a:ext cx="2426758" cy="634014"/>
          </a:xfrm>
          <a:prstGeom prst="rect">
            <a:avLst/>
          </a:prstGeom>
          <a:solidFill>
            <a:schemeClr val="bg1"/>
          </a:solidFill>
          <a:ln>
            <a:solidFill>
              <a:schemeClr val="tx1"/>
            </a:solidFill>
          </a:ln>
        </p:spPr>
        <p:txBody>
          <a:bodyPr wrap="square" lIns="68634" tIns="34317" rIns="68634" bIns="34317" rtlCol="0">
            <a:noAutofit/>
          </a:bodyPr>
          <a:lstStyle>
            <a:defPPr>
              <a:defRPr lang="en-US"/>
            </a:defPPr>
            <a:lvl1pPr>
              <a:spcAft>
                <a:spcPts val="800"/>
              </a:spcAft>
              <a:defRPr sz="900" b="1">
                <a:solidFill>
                  <a:schemeClr val="tx1"/>
                </a:solidFill>
                <a:ea typeface="Times New Roman"/>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n-US" sz="825" dirty="0"/>
              <a:t>7</a:t>
            </a:r>
            <a:r>
              <a:rPr lang="en-US" sz="825" b="0" dirty="0"/>
              <a:t>. 1)proportion of people with diabetes in targeted settings who have at least one encounter at a CDC recognized DSME program 2)# of worksites recruited to participate in ADA Stop Diabetes Campaign</a:t>
            </a:r>
          </a:p>
        </p:txBody>
      </p:sp>
      <p:cxnSp>
        <p:nvCxnSpPr>
          <p:cNvPr id="17" name="Elbow Connector 16"/>
          <p:cNvCxnSpPr>
            <a:stCxn id="71" idx="3"/>
            <a:endCxn id="60" idx="1"/>
          </p:cNvCxnSpPr>
          <p:nvPr/>
        </p:nvCxnSpPr>
        <p:spPr>
          <a:xfrm>
            <a:off x="1266271" y="1998011"/>
            <a:ext cx="296829" cy="2398652"/>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p:nvPr/>
        </p:nvCxnSpPr>
        <p:spPr>
          <a:xfrm rot="16200000" flipH="1">
            <a:off x="834804" y="4200867"/>
            <a:ext cx="1371600" cy="182880"/>
          </a:xfrm>
          <a:prstGeom prst="bentConnector2">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rot="16200000" flipH="1">
            <a:off x="1112399" y="5226278"/>
            <a:ext cx="729072" cy="121887"/>
          </a:xfrm>
          <a:prstGeom prst="bentConnector2">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1322916" y="6114616"/>
            <a:ext cx="227217" cy="286418"/>
          </a:xfrm>
          <a:prstGeom prst="straightConnector1">
            <a:avLst/>
          </a:prstGeom>
          <a:ln>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1305436" y="5325935"/>
            <a:ext cx="244370" cy="1079346"/>
          </a:xfrm>
          <a:prstGeom prst="straightConnector1">
            <a:avLst/>
          </a:prstGeom>
          <a:ln>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endCxn id="76" idx="1"/>
          </p:cNvCxnSpPr>
          <p:nvPr/>
        </p:nvCxnSpPr>
        <p:spPr>
          <a:xfrm flipV="1">
            <a:off x="4061109" y="3769493"/>
            <a:ext cx="155478" cy="46549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60" idx="3"/>
            <a:endCxn id="79" idx="1"/>
          </p:cNvCxnSpPr>
          <p:nvPr/>
        </p:nvCxnSpPr>
        <p:spPr>
          <a:xfrm>
            <a:off x="4055986" y="4396663"/>
            <a:ext cx="166197" cy="8409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61" idx="3"/>
            <a:endCxn id="73" idx="1"/>
          </p:cNvCxnSpPr>
          <p:nvPr/>
        </p:nvCxnSpPr>
        <p:spPr>
          <a:xfrm>
            <a:off x="4055987" y="4953036"/>
            <a:ext cx="186702" cy="12136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236645" y="5334000"/>
            <a:ext cx="1011317" cy="422825"/>
          </a:xfrm>
          <a:prstGeom prst="rect">
            <a:avLst/>
          </a:prstGeom>
          <a:solidFill>
            <a:schemeClr val="bg1"/>
          </a:solidFill>
          <a:ln>
            <a:solidFill>
              <a:schemeClr val="tx1"/>
            </a:solidFill>
          </a:ln>
        </p:spPr>
        <p:txBody>
          <a:bodyPr wrap="square" lIns="68634" tIns="34317" rIns="68634" bIns="34317" rtlCol="0">
            <a:noAutofit/>
          </a:bodyPr>
          <a:lstStyle/>
          <a:p>
            <a:pPr>
              <a:spcAft>
                <a:spcPts val="800"/>
              </a:spcAft>
            </a:pPr>
            <a:r>
              <a:rPr lang="en-US" sz="900" b="1" dirty="0"/>
              <a:t>Epidemiology &amp; Surveillance</a:t>
            </a:r>
            <a:endParaRPr lang="en-US" sz="900" dirty="0">
              <a:latin typeface="Arial Narrow" pitchFamily="34" charset="0"/>
              <a:ea typeface="Times New Roman"/>
            </a:endParaRPr>
          </a:p>
        </p:txBody>
      </p:sp>
      <p:cxnSp>
        <p:nvCxnSpPr>
          <p:cNvPr id="140" name="Straight Arrow Connector 139"/>
          <p:cNvCxnSpPr>
            <a:stCxn id="62" idx="3"/>
            <a:endCxn id="82" idx="1"/>
          </p:cNvCxnSpPr>
          <p:nvPr/>
        </p:nvCxnSpPr>
        <p:spPr>
          <a:xfrm>
            <a:off x="4055986" y="5684687"/>
            <a:ext cx="170589" cy="5576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flipV="1">
            <a:off x="6656639" y="3720253"/>
            <a:ext cx="277567" cy="114354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p:nvPr/>
        </p:nvCxnSpPr>
        <p:spPr>
          <a:xfrm flipV="1">
            <a:off x="6656639" y="3667201"/>
            <a:ext cx="163987" cy="75559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flipV="1">
            <a:off x="6654800" y="4489051"/>
            <a:ext cx="279406" cy="38139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3" name="Elbow Connector 172"/>
          <p:cNvCxnSpPr/>
          <p:nvPr/>
        </p:nvCxnSpPr>
        <p:spPr>
          <a:xfrm flipH="1">
            <a:off x="6664689" y="4953000"/>
            <a:ext cx="16114" cy="904662"/>
          </a:xfrm>
          <a:prstGeom prst="bentConnector3">
            <a:avLst>
              <a:gd name="adj1" fmla="val -356733"/>
            </a:avLst>
          </a:prstGeom>
        </p:spPr>
        <p:style>
          <a:lnRef idx="1">
            <a:schemeClr val="accent1"/>
          </a:lnRef>
          <a:fillRef idx="0">
            <a:schemeClr val="accent1"/>
          </a:fillRef>
          <a:effectRef idx="0">
            <a:schemeClr val="accent1"/>
          </a:effectRef>
          <a:fontRef idx="minor">
            <a:schemeClr val="tx1"/>
          </a:fontRef>
        </p:style>
      </p:cxnSp>
      <p:cxnSp>
        <p:nvCxnSpPr>
          <p:cNvPr id="177" name="Straight Arrow Connector 176"/>
          <p:cNvCxnSpPr/>
          <p:nvPr/>
        </p:nvCxnSpPr>
        <p:spPr>
          <a:xfrm flipV="1">
            <a:off x="6648450" y="4862670"/>
            <a:ext cx="170188" cy="143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p:nvPr/>
        </p:nvCxnSpPr>
        <p:spPr>
          <a:xfrm>
            <a:off x="6726548" y="5445852"/>
            <a:ext cx="184023" cy="1925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p:nvPr/>
        </p:nvCxnSpPr>
        <p:spPr>
          <a:xfrm flipV="1">
            <a:off x="6723749" y="5251247"/>
            <a:ext cx="286651" cy="2185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Right Brace 89"/>
          <p:cNvSpPr/>
          <p:nvPr/>
        </p:nvSpPr>
        <p:spPr>
          <a:xfrm>
            <a:off x="1273409" y="1130889"/>
            <a:ext cx="194629" cy="5105400"/>
          </a:xfrm>
          <a:prstGeom prst="rightBrace">
            <a:avLst/>
          </a:prstGeom>
          <a:ln>
            <a:solidFill>
              <a:schemeClr val="dk1">
                <a:alpha val="97000"/>
              </a:schemeClr>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7" name="Footer Placeholder 6"/>
          <p:cNvSpPr>
            <a:spLocks noGrp="1"/>
          </p:cNvSpPr>
          <p:nvPr>
            <p:ph type="ftr" sz="quarter" idx="11"/>
          </p:nvPr>
        </p:nvSpPr>
        <p:spPr>
          <a:xfrm>
            <a:off x="4000500" y="6681987"/>
            <a:ext cx="3162300" cy="205200"/>
          </a:xfrm>
        </p:spPr>
        <p:txBody>
          <a:bodyPr/>
          <a:lstStyle/>
          <a:p>
            <a:r>
              <a:rPr lang="en-US" sz="800" dirty="0">
                <a:solidFill>
                  <a:schemeClr val="tx1">
                    <a:lumMod val="65000"/>
                    <a:lumOff val="35000"/>
                  </a:schemeClr>
                </a:solidFill>
              </a:rPr>
              <a:t>Note: Areas of synergy are highlighted in </a:t>
            </a:r>
            <a:r>
              <a:rPr lang="en-US" sz="800" b="1" dirty="0">
                <a:solidFill>
                  <a:srgbClr val="C00000"/>
                </a:solidFill>
              </a:rPr>
              <a:t>red</a:t>
            </a:r>
          </a:p>
        </p:txBody>
      </p:sp>
      <p:sp>
        <p:nvSpPr>
          <p:cNvPr id="72" name="Right Brace 71"/>
          <p:cNvSpPr/>
          <p:nvPr/>
        </p:nvSpPr>
        <p:spPr>
          <a:xfrm>
            <a:off x="4091650" y="939292"/>
            <a:ext cx="45719" cy="5728068"/>
          </a:xfrm>
          <a:prstGeom prst="rightBrace">
            <a:avLst/>
          </a:prstGeom>
          <a:ln>
            <a:solidFill>
              <a:schemeClr val="dk1">
                <a:alpha val="97000"/>
              </a:schemeClr>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74" name="Right Brace 73"/>
          <p:cNvSpPr/>
          <p:nvPr/>
        </p:nvSpPr>
        <p:spPr>
          <a:xfrm>
            <a:off x="6662843" y="1138482"/>
            <a:ext cx="45719" cy="5414717"/>
          </a:xfrm>
          <a:prstGeom prst="rightBrace">
            <a:avLst/>
          </a:prstGeom>
          <a:ln>
            <a:solidFill>
              <a:schemeClr val="dk1">
                <a:alpha val="97000"/>
              </a:schemeClr>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84" name="Straight Arrow Connector 83"/>
          <p:cNvCxnSpPr/>
          <p:nvPr/>
        </p:nvCxnSpPr>
        <p:spPr>
          <a:xfrm flipV="1">
            <a:off x="6650288" y="1596819"/>
            <a:ext cx="203555" cy="187823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flipV="1">
            <a:off x="6638389" y="1568408"/>
            <a:ext cx="143916" cy="38730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184804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QOMOQUESTION" val="&lt;?xml version=&quot;1.0&quot;?&gt;&#10;&lt;Question xmlns:xsi=&quot;http://www.w3.org/2001/XMLSchema-instance&quot; xmlns:xsd=&quot;http://www.w3.org/2001/XMLSchema&quot;&gt;&#10;  &lt;Timer&gt;30&lt;/Timer&gt;&#10;  &lt;Answer /&gt;&#10;  &lt;Point&gt;10&lt;/Point&gt;&#10;  &lt;ID&gt;4c91f689-9ead-4420-888b-bd2035e8a6bc&lt;/ID&gt;&#10;  &lt;No&gt;0&lt;/No&gt;&#10;  &lt;Options&gt;&#10;    &lt;Option&gt;&#10;      &lt;IsCorrect&gt;false&lt;/IsCorrect&gt;&#10;      &lt;ID&gt;1&lt;/ID&gt;&#10;      &lt;Text /&gt;&#10;      &lt;Point&gt;1&lt;/Point&gt;&#10;    &lt;/Option&gt;&#10;    &lt;Option&gt;&#10;      &lt;IsCorrect&gt;false&lt;/IsCorrect&gt;&#10;      &lt;ID&gt;2&lt;/ID&gt;&#10;      &lt;Text /&gt;&#10;      &lt;Point&gt;2&lt;/Point&gt;&#10;    &lt;/Option&gt;&#10;  &lt;/Options&gt;&#10;  &lt;Type&gt;2&lt;/Type&gt;&#10;  &lt;Mode&gt;0&lt;/Mode&gt;&#10;  &lt;FOption&gt;0&lt;/FOption&gt;&#10;&lt;/Question&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2C41B164C6E84F88F6AD7EB7E47CF6" ma:contentTypeVersion="21" ma:contentTypeDescription="Create a new document." ma:contentTypeScope="" ma:versionID="0c1c80cfb572c87db57105fa82b0892b">
  <xsd:schema xmlns:xsd="http://www.w3.org/2001/XMLSchema" xmlns:xs="http://www.w3.org/2001/XMLSchema" xmlns:p="http://schemas.microsoft.com/office/2006/metadata/properties" xmlns:ns1="http://schemas.microsoft.com/sharepoint/v3" targetNamespace="http://schemas.microsoft.com/office/2006/metadata/properties" ma:root="true" ma:fieldsID="c6e7484caa6fffa0f583919166f105dd"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AverageRating" ma:index="6" nillable="true" ma:displayName="Rating (0-5)" ma:decimals="2" ma:description="Average value of all the ratings that have been submitted" ma:internalName="AverageRating" ma:readOnly="false" ma:percentage="FALSE">
      <xsd:simpleType>
        <xsd:restriction base="dms:Number"/>
      </xsd:simpleType>
    </xsd:element>
    <xsd:element name="RatingCount" ma:index="7" nillable="true" ma:displayName="Number of Ratings" ma:decimals="0" ma:description="Number of ratings submitted" ma:internalName="RatingCount" ma:readOnly="false" ma:percentage="FALSE">
      <xsd:simpleType>
        <xsd:restriction base="dms:Number"/>
      </xsd:simpleType>
    </xsd:element>
    <xsd:element name="RatedBy" ma:index="12" nillable="true" ma:displayName="Rated By" ma:description="Users rated the item."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3" nillable="true" ma:displayName="User ratings" ma:description="User ratings for the item" ma:hidden="true" ma:internalName="Ratings">
      <xsd:simpleType>
        <xsd:restriction base="dms:Note"/>
      </xsd:simpleType>
    </xsd:element>
    <xsd:element name="LikesCount" ma:index="14" nillable="true" ma:displayName="Number of Likes" ma:internalName="LikesCount">
      <xsd:simpleType>
        <xsd:restriction base="dms:Unknown"/>
      </xsd:simpleType>
    </xsd:element>
    <xsd:element name="LikedBy" ma:index="15" nillable="true" ma:displayName="Liked By"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ikesCount xmlns="http://schemas.microsoft.com/sharepoint/v3" xsi:nil="true"/>
    <Ratings xmlns="http://schemas.microsoft.com/sharepoint/v3" xsi:nil="true"/>
    <RatingCount xmlns="http://schemas.microsoft.com/sharepoint/v3" xsi:nil="true"/>
    <LikedBy xmlns="http://schemas.microsoft.com/sharepoint/v3">
      <UserInfo>
        <DisplayName/>
        <AccountId xsi:nil="true"/>
        <AccountType/>
      </UserInfo>
    </LikedBy>
    <AverageRating xmlns="http://schemas.microsoft.com/sharepoint/v3" xsi:nil="true"/>
    <RatedBy xmlns="http://schemas.microsoft.com/sharepoint/v3">
      <UserInfo>
        <DisplayName/>
        <AccountId xsi:nil="true"/>
        <AccountType/>
      </UserInfo>
    </RatedBy>
  </documentManagement>
</p:properties>
</file>

<file path=customXml/itemProps1.xml><?xml version="1.0" encoding="utf-8"?>
<ds:datastoreItem xmlns:ds="http://schemas.openxmlformats.org/officeDocument/2006/customXml" ds:itemID="{3F591BCF-309A-4143-83A1-0D866D13E1D0}"/>
</file>

<file path=customXml/itemProps2.xml><?xml version="1.0" encoding="utf-8"?>
<ds:datastoreItem xmlns:ds="http://schemas.openxmlformats.org/officeDocument/2006/customXml" ds:itemID="{A9E9F3B9-04A5-44BE-B3A9-C2362AA21621}"/>
</file>

<file path=customXml/itemProps3.xml><?xml version="1.0" encoding="utf-8"?>
<ds:datastoreItem xmlns:ds="http://schemas.openxmlformats.org/officeDocument/2006/customXml" ds:itemID="{236A6483-DB67-4CFC-8DBF-E049816E29B6}"/>
</file>

<file path=docProps/app.xml><?xml version="1.0" encoding="utf-8"?>
<Properties xmlns="http://schemas.openxmlformats.org/officeDocument/2006/extended-properties" xmlns:vt="http://schemas.openxmlformats.org/officeDocument/2006/docPropsVTypes">
  <TotalTime>5218</TotalTime>
  <Words>786</Words>
  <Application>Microsoft Office PowerPoint</Application>
  <PresentationFormat>On-screen Show (4:3)</PresentationFormat>
  <Paragraphs>70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Times New Roman</vt:lpstr>
      <vt:lpstr>Office Theme</vt:lpstr>
      <vt:lpstr>PowerPoint Presentation</vt:lpstr>
    </vt:vector>
  </TitlesOfParts>
  <Company>Centers for Disease Control and Prevention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SSliwa</dc:creator>
  <cp:lastModifiedBy>Lipscomb, Lora D</cp:lastModifiedBy>
  <cp:revision>195</cp:revision>
  <cp:lastPrinted>2015-08-07T13:30:37Z</cp:lastPrinted>
  <dcterms:created xsi:type="dcterms:W3CDTF">2014-01-10T15:19:57Z</dcterms:created>
  <dcterms:modified xsi:type="dcterms:W3CDTF">2016-09-02T14:29:10Z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0x0101005A2C41B164C6E84F88F6AD7EB7E47CF6</vt:lpwstr>
  </property>
  <property fmtid="{D5CDD505-2E9C-101B-9397-08002B2CF9AE}" pid="4" name="PublishingRollupImage">
    <vt:lpwstr/>
  </property>
  <property fmtid="{D5CDD505-2E9C-101B-9397-08002B2CF9AE}" pid="5" name="PublishingContactEmail">
    <vt:lpwstr/>
  </property>
  <property fmtid="{D5CDD505-2E9C-101B-9397-08002B2CF9AE}" pid="6" name="Audience">
    <vt:lpwstr/>
  </property>
  <property fmtid="{D5CDD505-2E9C-101B-9397-08002B2CF9AE}" pid="7" name="PublishingContactPicture">
    <vt:lpwstr/>
  </property>
  <property fmtid="{D5CDD505-2E9C-101B-9397-08002B2CF9AE}" pid="8" name="PublishingContactName">
    <vt:lpwstr/>
  </property>
  <property fmtid="{D5CDD505-2E9C-101B-9397-08002B2CF9AE}" pid="9" name="Comments">
    <vt:lpwstr/>
  </property>
  <property fmtid="{D5CDD505-2E9C-101B-9397-08002B2CF9AE}" pid="10" name="PublishingPageLayout">
    <vt:lpwstr/>
  </property>
</Properties>
</file>