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4.xml" ContentType="application/vnd.openxmlformats-officedocument.presentationml.slide+xml"/>
  <Override PartName="/ppt/slides/slide43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4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46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8"/>
  </p:notesMasterIdLst>
  <p:sldIdLst>
    <p:sldId id="256" r:id="rId2"/>
    <p:sldId id="263" r:id="rId3"/>
    <p:sldId id="262" r:id="rId4"/>
    <p:sldId id="342" r:id="rId5"/>
    <p:sldId id="355" r:id="rId6"/>
    <p:sldId id="356" r:id="rId7"/>
    <p:sldId id="352" r:id="rId8"/>
    <p:sldId id="354" r:id="rId9"/>
    <p:sldId id="345" r:id="rId10"/>
    <p:sldId id="351" r:id="rId11"/>
    <p:sldId id="346" r:id="rId12"/>
    <p:sldId id="347" r:id="rId13"/>
    <p:sldId id="348" r:id="rId14"/>
    <p:sldId id="350" r:id="rId15"/>
    <p:sldId id="265" r:id="rId16"/>
    <p:sldId id="267" r:id="rId17"/>
    <p:sldId id="278" r:id="rId18"/>
    <p:sldId id="268" r:id="rId19"/>
    <p:sldId id="269" r:id="rId20"/>
    <p:sldId id="270" r:id="rId21"/>
    <p:sldId id="271" r:id="rId22"/>
    <p:sldId id="272" r:id="rId23"/>
    <p:sldId id="273" r:id="rId24"/>
    <p:sldId id="275" r:id="rId25"/>
    <p:sldId id="279" r:id="rId26"/>
    <p:sldId id="281" r:id="rId27"/>
    <p:sldId id="283" r:id="rId28"/>
    <p:sldId id="286" r:id="rId29"/>
    <p:sldId id="288" r:id="rId30"/>
    <p:sldId id="303" r:id="rId31"/>
    <p:sldId id="334" r:id="rId32"/>
    <p:sldId id="332" r:id="rId33"/>
    <p:sldId id="307" r:id="rId34"/>
    <p:sldId id="308" r:id="rId35"/>
    <p:sldId id="311" r:id="rId36"/>
    <p:sldId id="315" r:id="rId37"/>
    <p:sldId id="314" r:id="rId38"/>
    <p:sldId id="317" r:id="rId39"/>
    <p:sldId id="336" r:id="rId40"/>
    <p:sldId id="321" r:id="rId41"/>
    <p:sldId id="338" r:id="rId42"/>
    <p:sldId id="323" r:id="rId43"/>
    <p:sldId id="324" r:id="rId44"/>
    <p:sldId id="325" r:id="rId45"/>
    <p:sldId id="326" r:id="rId46"/>
    <p:sldId id="34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204" autoAdjust="0"/>
  </p:normalViewPr>
  <p:slideViewPr>
    <p:cSldViewPr>
      <p:cViewPr varScale="1">
        <p:scale>
          <a:sx n="72" d="100"/>
          <a:sy n="72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847B8-310A-45A2-95AB-CB5A0DF25E20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12B15-0FEB-4DB0-BE1A-870927F2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38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12B15-0FEB-4DB0-BE1A-870927F2B7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54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12B15-0FEB-4DB0-BE1A-870927F2B7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6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6036-F603-481A-B87E-50F75220E9AB}" type="datetime1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3751-40FF-45B9-98E2-A985251EDDCD}" type="datetime1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0B4D-DFA6-492B-A965-7F47460EEC6A}" type="datetime1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C3B5-928E-45B1-B2F2-1CF6E94BB450}" type="datetime1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BA1D-A2EB-4A89-B9B2-F4C21D6E958F}" type="datetime1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04FE-C53A-4C3F-A2A5-23C487BFD55A}" type="datetime1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F22D-8049-433B-8864-1BBE00D210D1}" type="datetime1">
              <a:rPr lang="en-US" smtClean="0"/>
              <a:t>5/20/2014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2D5C-0292-48FB-863C-E6FDDFF49842}" type="datetime1">
              <a:rPr lang="en-US" smtClean="0"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A384-2BE1-4A23-8D5A-F9FA3D95FEE4}" type="datetime1">
              <a:rPr lang="en-US" smtClean="0"/>
              <a:t>5/20/2014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9556-A4E9-4735-81A8-7735B13978A7}" type="datetime1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E2DB-BF96-4E7F-94FE-D5D197723BD6}" type="datetime1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57E44-B419-48AA-9E9B-15772210B55F}" type="datetime1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1671F-E3B9-4424-AC50-B731AFC5DF29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mailto:Jim.sowards@wv.go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28850"/>
          </a:xfrm>
        </p:spPr>
        <p:txBody>
          <a:bodyPr>
            <a:normAutofit/>
          </a:bodyPr>
          <a:lstStyle/>
          <a:p>
            <a:r>
              <a:rPr lang="en-US" dirty="0" smtClean="0"/>
              <a:t>Document Overview:</a:t>
            </a:r>
            <a:br>
              <a:rPr lang="en-US" dirty="0" smtClean="0"/>
            </a:br>
            <a:r>
              <a:rPr lang="en-US" dirty="0" smtClean="0"/>
              <a:t>Receiving, Distributing, and Dispensing SNS Assets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3886200"/>
            <a:ext cx="7117180" cy="190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Guide to Preparedness </a:t>
            </a:r>
          </a:p>
          <a:p>
            <a:r>
              <a:rPr lang="en-US" dirty="0" smtClean="0"/>
              <a:t>Version 11</a:t>
            </a:r>
          </a:p>
          <a:p>
            <a:endParaRPr lang="en-US" dirty="0" smtClean="0"/>
          </a:p>
          <a:p>
            <a:r>
              <a:rPr lang="en-US" sz="2400" dirty="0" smtClean="0"/>
              <a:t>Jim Sowards, WV SNS Coordinator</a:t>
            </a:r>
          </a:p>
          <a:p>
            <a:r>
              <a:rPr lang="en-US" sz="2400" dirty="0" smtClean="0"/>
              <a:t>Humbert Zappia, CDC Public Health Advisor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421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11 Chapter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Core Planning</a:t>
            </a:r>
          </a:p>
          <a:p>
            <a:r>
              <a:rPr lang="en-US" dirty="0" smtClean="0"/>
              <a:t>Functional</a:t>
            </a:r>
          </a:p>
          <a:p>
            <a:r>
              <a:rPr lang="en-US" dirty="0" smtClean="0"/>
              <a:t>Ancillary</a:t>
            </a:r>
          </a:p>
          <a:p>
            <a:r>
              <a:rPr lang="en-US" dirty="0" smtClean="0"/>
              <a:t>Informational Appendices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11 Chapter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The Strategic National Stockpile Formulary</a:t>
            </a:r>
          </a:p>
          <a:p>
            <a:r>
              <a:rPr lang="en-US" dirty="0" smtClean="0"/>
              <a:t>Core Planning</a:t>
            </a:r>
          </a:p>
          <a:p>
            <a:pPr lvl="1"/>
            <a:r>
              <a:rPr lang="en-US" dirty="0" smtClean="0"/>
              <a:t>Concept of MCM Operations – Chapter 1</a:t>
            </a:r>
          </a:p>
          <a:p>
            <a:pPr lvl="1"/>
            <a:r>
              <a:rPr lang="en-US" dirty="0" smtClean="0"/>
              <a:t>Developing an MCM Plan - </a:t>
            </a:r>
            <a:r>
              <a:rPr lang="en-US" dirty="0"/>
              <a:t>Chapter 2</a:t>
            </a:r>
            <a:endParaRPr lang="en-US" dirty="0" smtClean="0"/>
          </a:p>
          <a:p>
            <a:pPr lvl="1"/>
            <a:r>
              <a:rPr lang="en-US" dirty="0" smtClean="0"/>
              <a:t>Management </a:t>
            </a:r>
            <a:r>
              <a:rPr lang="en-US" dirty="0"/>
              <a:t>of MCM </a:t>
            </a:r>
            <a:r>
              <a:rPr lang="en-US" dirty="0" smtClean="0"/>
              <a:t>Operations -</a:t>
            </a:r>
            <a:r>
              <a:rPr lang="en-US" dirty="0"/>
              <a:t> Chapter 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11 </a:t>
            </a:r>
            <a:r>
              <a:rPr lang="en-US" dirty="0" smtClean="0"/>
              <a:t>Chapter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MCMDD Functional Areas</a:t>
            </a:r>
          </a:p>
          <a:p>
            <a:pPr lvl="1"/>
            <a:r>
              <a:rPr lang="en-US" dirty="0" smtClean="0"/>
              <a:t>Requesting SNS Assets - </a:t>
            </a:r>
            <a:r>
              <a:rPr lang="en-US" dirty="0"/>
              <a:t>Chapter 4</a:t>
            </a:r>
            <a:endParaRPr lang="en-US" dirty="0" smtClean="0"/>
          </a:p>
          <a:p>
            <a:pPr lvl="1"/>
            <a:r>
              <a:rPr lang="en-US" dirty="0" smtClean="0"/>
              <a:t>Receiving, Staging, and Storing SNS Assets – Chapter 5</a:t>
            </a:r>
          </a:p>
          <a:p>
            <a:pPr lvl="1"/>
            <a:r>
              <a:rPr lang="en-US" dirty="0" smtClean="0"/>
              <a:t>Controlling MCM Inventory – Chapter 6</a:t>
            </a:r>
          </a:p>
          <a:p>
            <a:pPr lvl="1"/>
            <a:r>
              <a:rPr lang="en-US" dirty="0" smtClean="0"/>
              <a:t>Distributing SNS Assets – Chapter 7</a:t>
            </a:r>
          </a:p>
          <a:p>
            <a:pPr lvl="1"/>
            <a:r>
              <a:rPr lang="en-US" dirty="0" smtClean="0"/>
              <a:t>Dispensing Oral Medications – Chapter 8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2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11 </a:t>
            </a:r>
            <a:r>
              <a:rPr lang="en-US" dirty="0" smtClean="0"/>
              <a:t>Chapter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Ancillary Planning Areas</a:t>
            </a:r>
          </a:p>
          <a:p>
            <a:pPr lvl="1"/>
            <a:r>
              <a:rPr lang="en-US" dirty="0" smtClean="0"/>
              <a:t>Public Information and Communication – Chapter 9</a:t>
            </a:r>
          </a:p>
          <a:p>
            <a:pPr lvl="1"/>
            <a:r>
              <a:rPr lang="en-US" dirty="0" smtClean="0"/>
              <a:t>Strategic and Tactical Communications – Chapter 10</a:t>
            </a:r>
          </a:p>
          <a:p>
            <a:pPr lvl="1"/>
            <a:r>
              <a:rPr lang="en-US" dirty="0" smtClean="0"/>
              <a:t>Securing Assets, Staff, and Operations – Chapter 11</a:t>
            </a:r>
          </a:p>
          <a:p>
            <a:pPr lvl="1"/>
            <a:r>
              <a:rPr lang="en-US" dirty="0" smtClean="0"/>
              <a:t>Hospital and Treatment Center Coordination – Chapter 12</a:t>
            </a:r>
          </a:p>
          <a:p>
            <a:pPr lvl="1"/>
            <a:r>
              <a:rPr lang="en-US" dirty="0" smtClean="0"/>
              <a:t>Training, Exercising, and Evaluating Plans – Chapter 13</a:t>
            </a:r>
          </a:p>
          <a:p>
            <a:r>
              <a:rPr lang="en-US" dirty="0" smtClean="0"/>
              <a:t>Appendices</a:t>
            </a:r>
          </a:p>
          <a:p>
            <a:pPr lvl="1"/>
            <a:r>
              <a:rPr lang="en-US" dirty="0" smtClean="0"/>
              <a:t>Federal Medical Stations – Appendix A</a:t>
            </a:r>
          </a:p>
          <a:p>
            <a:pPr lvl="1"/>
            <a:r>
              <a:rPr lang="en-US" dirty="0" smtClean="0"/>
              <a:t>Ventilators – Appendix B</a:t>
            </a:r>
          </a:p>
          <a:p>
            <a:pPr lvl="1"/>
            <a:r>
              <a:rPr lang="en-US" dirty="0" smtClean="0"/>
              <a:t>CHEMPACK – Appendix C</a:t>
            </a:r>
          </a:p>
          <a:p>
            <a:pPr lvl="1"/>
            <a:r>
              <a:rPr lang="en-US" dirty="0" smtClean="0"/>
              <a:t>DTPA – Appendix D</a:t>
            </a:r>
          </a:p>
          <a:p>
            <a:pPr lvl="1"/>
            <a:r>
              <a:rPr lang="en-US" dirty="0" smtClean="0"/>
              <a:t>Cold Chain Management – Appendix 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3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by Chapter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8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the</a:t>
            </a:r>
            <a:br>
              <a:rPr lang="en-US" dirty="0" smtClean="0"/>
            </a:br>
            <a:r>
              <a:rPr lang="en-US" dirty="0" smtClean="0"/>
              <a:t>Strategic National Stockpile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0010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provides:</a:t>
            </a:r>
          </a:p>
          <a:p>
            <a:pPr lvl="1"/>
            <a:r>
              <a:rPr lang="en-US" dirty="0" smtClean="0"/>
              <a:t>Brief history of the SNS</a:t>
            </a:r>
          </a:p>
          <a:p>
            <a:pPr lvl="1"/>
            <a:r>
              <a:rPr lang="en-US" dirty="0" smtClean="0"/>
              <a:t>Information on DSNS and DSLR</a:t>
            </a:r>
          </a:p>
          <a:p>
            <a:pPr lvl="1"/>
            <a:r>
              <a:rPr lang="en-US" dirty="0" smtClean="0"/>
              <a:t>Tips for using Version 11</a:t>
            </a:r>
          </a:p>
          <a:p>
            <a:pPr lvl="1"/>
            <a:r>
              <a:rPr lang="en-US" dirty="0" smtClean="0"/>
              <a:t>Overview of readiness reviews at state and local levels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SNS Formulary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The section </a:t>
            </a:r>
            <a:r>
              <a:rPr lang="en-US" dirty="0" smtClean="0"/>
              <a:t>covers:</a:t>
            </a:r>
          </a:p>
          <a:p>
            <a:pPr lvl="1"/>
            <a:r>
              <a:rPr lang="en-US" dirty="0" smtClean="0"/>
              <a:t>Formulary development using the Public Health Emergency Medical Countermeasures Enterprise (PHEMCE) and the Biomedical Advanced Research and Development Authority (BARDA)</a:t>
            </a:r>
          </a:p>
          <a:p>
            <a:pPr lvl="1"/>
            <a:r>
              <a:rPr lang="en-US" dirty="0" smtClean="0"/>
              <a:t>A listing of current medications available by threat</a:t>
            </a:r>
          </a:p>
          <a:p>
            <a:pPr lvl="1"/>
            <a:r>
              <a:rPr lang="en-US" dirty="0" smtClean="0"/>
              <a:t>Categorization of SNS response capabilities</a:t>
            </a:r>
          </a:p>
          <a:p>
            <a:pPr lvl="1"/>
            <a:r>
              <a:rPr lang="en-US" dirty="0" smtClean="0"/>
              <a:t>SNS </a:t>
            </a:r>
            <a:r>
              <a:rPr lang="en-US" dirty="0"/>
              <a:t>r</a:t>
            </a:r>
            <a:r>
              <a:rPr lang="en-US" dirty="0" smtClean="0"/>
              <a:t>esponse strategies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 of Medical Countermeasure Operations – Chapter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chapter replaces the Command and Control Chapter from the previous guidance</a:t>
            </a:r>
          </a:p>
          <a:p>
            <a:r>
              <a:rPr lang="en-US" dirty="0" smtClean="0"/>
              <a:t>Information/references regarding federal strategies, guides, and systems to assist in national emergencies</a:t>
            </a:r>
          </a:p>
          <a:p>
            <a:pPr lvl="2"/>
            <a:r>
              <a:rPr lang="en-US" dirty="0" smtClean="0"/>
              <a:t>National Preparedness Goal</a:t>
            </a:r>
          </a:p>
          <a:p>
            <a:pPr lvl="2"/>
            <a:r>
              <a:rPr lang="en-US" dirty="0" smtClean="0"/>
              <a:t>National Preparedness System</a:t>
            </a:r>
          </a:p>
          <a:p>
            <a:pPr lvl="2"/>
            <a:r>
              <a:rPr lang="en-US" dirty="0" smtClean="0"/>
              <a:t>National Planning Frameworks</a:t>
            </a:r>
          </a:p>
          <a:p>
            <a:pPr lvl="2"/>
            <a:r>
              <a:rPr lang="en-US" dirty="0" smtClean="0"/>
              <a:t>National Incident Management System (NIMS)</a:t>
            </a:r>
          </a:p>
          <a:p>
            <a:pPr lvl="3"/>
            <a:r>
              <a:rPr lang="en-US" dirty="0" smtClean="0"/>
              <a:t>Incident Command System</a:t>
            </a:r>
          </a:p>
          <a:p>
            <a:pPr lvl="3"/>
            <a:r>
              <a:rPr lang="en-US" dirty="0" smtClean="0"/>
              <a:t>Unified Command</a:t>
            </a:r>
          </a:p>
          <a:p>
            <a:pPr lvl="1"/>
            <a:r>
              <a:rPr lang="en-US" dirty="0" smtClean="0"/>
              <a:t>Provides guidance to assist local planners in integrating plans with federal response plans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a MCM Response Plan Chapter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Outlines:</a:t>
            </a:r>
          </a:p>
          <a:p>
            <a:pPr lvl="1"/>
            <a:r>
              <a:rPr lang="en-US" dirty="0" smtClean="0"/>
              <a:t>State and local planning functions</a:t>
            </a:r>
          </a:p>
          <a:p>
            <a:pPr lvl="1"/>
            <a:r>
              <a:rPr lang="en-US" dirty="0" smtClean="0"/>
              <a:t>Recommends integration into existing state and local plans</a:t>
            </a:r>
          </a:p>
          <a:p>
            <a:pPr lvl="2"/>
            <a:r>
              <a:rPr lang="en-US" dirty="0" smtClean="0"/>
              <a:t>MCM planning requires many agencies and organizations involvement</a:t>
            </a:r>
          </a:p>
          <a:p>
            <a:r>
              <a:rPr lang="en-US" dirty="0" smtClean="0"/>
              <a:t>When accomplished properly, planning provides a methodical way to work through the entire life cycle of a potential crisis.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a MCM Response Plan Chapter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new change in the guidance is the promotion of regionalization of response planning.</a:t>
            </a:r>
          </a:p>
          <a:p>
            <a:pPr lvl="1"/>
            <a:r>
              <a:rPr lang="en-US" dirty="0" smtClean="0"/>
              <a:t>Regionalization allows resource pooling to benefit all in the affected area</a:t>
            </a:r>
          </a:p>
          <a:p>
            <a:pPr lvl="2"/>
            <a:r>
              <a:rPr lang="en-US" dirty="0" smtClean="0"/>
              <a:t>Also allows for cost savings in drills and exercises</a:t>
            </a:r>
          </a:p>
          <a:p>
            <a:pPr lvl="1"/>
            <a:r>
              <a:rPr lang="en-US" dirty="0" smtClean="0"/>
              <a:t>There is an expectation in the guidance that all CRI jurisdictions will consider one basic response plan with overarching guidance from the state</a:t>
            </a:r>
          </a:p>
          <a:p>
            <a:pPr lvl="2"/>
            <a:r>
              <a:rPr lang="en-US" dirty="0" smtClean="0"/>
              <a:t>Individual planning nuances may be captured in planning annexes</a:t>
            </a:r>
          </a:p>
          <a:p>
            <a:pPr lvl="1"/>
            <a:r>
              <a:rPr lang="en-US" dirty="0" smtClean="0"/>
              <a:t>More to follow as further information is released!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524001"/>
            <a:ext cx="7125112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Everyone attending this presentation has existing knowledge of the Strategic National Stockpile program and its purpose.</a:t>
            </a:r>
          </a:p>
          <a:p>
            <a:r>
              <a:rPr lang="en-US" dirty="0" smtClean="0"/>
              <a:t>Everyone has been actively involved or aware of the continuing preparation for receipt and use.</a:t>
            </a:r>
          </a:p>
          <a:p>
            <a:r>
              <a:rPr lang="en-US" dirty="0" smtClean="0"/>
              <a:t>Just in case…</a:t>
            </a:r>
          </a:p>
          <a:p>
            <a:pPr lvl="1"/>
            <a:r>
              <a:rPr lang="en-US" dirty="0" smtClean="0"/>
              <a:t>The federal government has medical countermeasures available for use in events exceeding local capacity</a:t>
            </a:r>
          </a:p>
          <a:p>
            <a:pPr lvl="2"/>
            <a:r>
              <a:rPr lang="en-US" dirty="0" smtClean="0"/>
              <a:t>The materiel is available in several configurations</a:t>
            </a:r>
          </a:p>
          <a:p>
            <a:pPr lvl="3"/>
            <a:r>
              <a:rPr lang="en-US" dirty="0" err="1" smtClean="0"/>
              <a:t>Pushpack</a:t>
            </a:r>
            <a:r>
              <a:rPr lang="en-US" dirty="0" smtClean="0"/>
              <a:t>, Managed Inventory, Forward deployed, Purchasing Power</a:t>
            </a:r>
          </a:p>
          <a:p>
            <a:pPr lvl="2"/>
            <a:r>
              <a:rPr lang="en-US" dirty="0" smtClean="0"/>
              <a:t>The materiel available is used for major healthcare emergencies that overwhelm local resources</a:t>
            </a:r>
          </a:p>
          <a:p>
            <a:pPr lvl="3"/>
            <a:r>
              <a:rPr lang="en-US" dirty="0" smtClean="0"/>
              <a:t>Both natural and manmade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a MCM Response </a:t>
            </a:r>
            <a:r>
              <a:rPr lang="en-US" dirty="0" smtClean="0"/>
              <a:t>Plan </a:t>
            </a:r>
            <a:r>
              <a:rPr lang="en-US" dirty="0"/>
              <a:t>Chapter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Military Installations</a:t>
            </a:r>
          </a:p>
          <a:p>
            <a:pPr lvl="1"/>
            <a:r>
              <a:rPr lang="en-US" dirty="0" smtClean="0"/>
              <a:t>Reiterates that we need to include these facilities in our planning</a:t>
            </a:r>
          </a:p>
          <a:p>
            <a:pPr lvl="2"/>
            <a:r>
              <a:rPr lang="en-US" dirty="0" smtClean="0"/>
              <a:t>Staff, family members</a:t>
            </a:r>
          </a:p>
          <a:p>
            <a:pPr lvl="2"/>
            <a:r>
              <a:rPr lang="en-US" dirty="0" smtClean="0"/>
              <a:t>DOD Directive 6200.3 requires military commanders to designate a public health emergency officer (PHEO)</a:t>
            </a:r>
          </a:p>
          <a:p>
            <a:pPr lvl="3"/>
            <a:r>
              <a:rPr lang="en-US" dirty="0" smtClean="0"/>
              <a:t>Role is to maintain close contact and seek close coordination with local and state health departments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0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a MCM Response </a:t>
            </a:r>
            <a:r>
              <a:rPr lang="en-US" dirty="0" smtClean="0"/>
              <a:t>Plan </a:t>
            </a:r>
            <a:r>
              <a:rPr lang="en-US" dirty="0"/>
              <a:t>Chapter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Employees of Federal Agencies</a:t>
            </a:r>
          </a:p>
          <a:p>
            <a:pPr lvl="1"/>
            <a:r>
              <a:rPr lang="en-US" dirty="0" smtClean="0"/>
              <a:t>Employees and their families need to be included in local plans</a:t>
            </a:r>
          </a:p>
          <a:p>
            <a:r>
              <a:rPr lang="en-US" dirty="0" smtClean="0"/>
              <a:t>At-risk Populations</a:t>
            </a:r>
          </a:p>
          <a:p>
            <a:pPr lvl="1"/>
            <a:r>
              <a:rPr lang="en-US" dirty="0" smtClean="0"/>
              <a:t>HHS defines at-risk populations as people with needs in five areas</a:t>
            </a:r>
          </a:p>
          <a:p>
            <a:pPr lvl="2"/>
            <a:r>
              <a:rPr lang="en-US" dirty="0" smtClean="0"/>
              <a:t>Maintaining independence</a:t>
            </a:r>
          </a:p>
          <a:p>
            <a:pPr lvl="2"/>
            <a:r>
              <a:rPr lang="en-US" dirty="0" smtClean="0"/>
              <a:t>Communication</a:t>
            </a:r>
          </a:p>
          <a:p>
            <a:pPr lvl="2"/>
            <a:r>
              <a:rPr lang="en-US" dirty="0" smtClean="0"/>
              <a:t>Transportation</a:t>
            </a:r>
          </a:p>
          <a:p>
            <a:pPr lvl="2"/>
            <a:r>
              <a:rPr lang="en-US" dirty="0" smtClean="0"/>
              <a:t>Supervision</a:t>
            </a:r>
          </a:p>
          <a:p>
            <a:pPr lvl="2"/>
            <a:r>
              <a:rPr lang="en-US" dirty="0" smtClean="0"/>
              <a:t>Medical Care</a:t>
            </a:r>
          </a:p>
          <a:p>
            <a:pPr lvl="2"/>
            <a:r>
              <a:rPr lang="en-US" dirty="0" smtClean="0"/>
              <a:t>PAHPA also recognizes children, senior citizens, and pregnant women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a MCM Response </a:t>
            </a:r>
            <a:r>
              <a:rPr lang="en-US" dirty="0" smtClean="0"/>
              <a:t>Plan </a:t>
            </a:r>
            <a:r>
              <a:rPr lang="en-US" dirty="0"/>
              <a:t>Chapter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Collaboration</a:t>
            </a:r>
          </a:p>
          <a:p>
            <a:pPr lvl="1"/>
            <a:r>
              <a:rPr lang="en-US" dirty="0" smtClean="0"/>
              <a:t>Multidisciplinary Advisory Group</a:t>
            </a:r>
          </a:p>
          <a:p>
            <a:r>
              <a:rPr lang="en-US" dirty="0" smtClean="0"/>
              <a:t>Scalable</a:t>
            </a:r>
          </a:p>
          <a:p>
            <a:pPr lvl="1"/>
            <a:r>
              <a:rPr lang="en-US" dirty="0" smtClean="0"/>
              <a:t>Operational in all types of incidents</a:t>
            </a:r>
          </a:p>
          <a:p>
            <a:r>
              <a:rPr lang="en-US" dirty="0" smtClean="0"/>
              <a:t>Policies and procedures</a:t>
            </a:r>
          </a:p>
          <a:p>
            <a:pPr lvl="1"/>
            <a:r>
              <a:rPr lang="en-US" dirty="0" smtClean="0"/>
              <a:t>Tailored, owned, and understood</a:t>
            </a:r>
          </a:p>
          <a:p>
            <a:r>
              <a:rPr lang="en-US" dirty="0" smtClean="0"/>
              <a:t>Share the plan among partners</a:t>
            </a:r>
          </a:p>
          <a:p>
            <a:r>
              <a:rPr lang="en-US" dirty="0" smtClean="0"/>
              <a:t>Delineate state and local responsibilities</a:t>
            </a:r>
          </a:p>
          <a:p>
            <a:r>
              <a:rPr lang="en-US" dirty="0" smtClean="0"/>
              <a:t>Include regulatory and legal considerations</a:t>
            </a:r>
          </a:p>
          <a:p>
            <a:r>
              <a:rPr lang="en-US" dirty="0"/>
              <a:t>Continuity of Operations Plan (COOP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Be sure to involve partner </a:t>
            </a:r>
            <a:r>
              <a:rPr lang="en-US" dirty="0" smtClean="0"/>
              <a:t>organizations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MCM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23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50" y="1904999"/>
            <a:ext cx="8425050" cy="393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7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Management of MCM Operations Chapter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364839"/>
          </a:xfrm>
        </p:spPr>
        <p:txBody>
          <a:bodyPr>
            <a:normAutofit/>
          </a:bodyPr>
          <a:lstStyle/>
          <a:p>
            <a:r>
              <a:rPr lang="en-US" dirty="0" smtClean="0"/>
              <a:t>This chapter outlines MCM planning, operational roles, and types of people to fill those roles.</a:t>
            </a:r>
          </a:p>
          <a:p>
            <a:r>
              <a:rPr lang="en-US" dirty="0" smtClean="0"/>
              <a:t>Provides sample ICS Chart to fit various MCM roles into the ICS structure</a:t>
            </a:r>
          </a:p>
          <a:p>
            <a:r>
              <a:rPr lang="en-US" dirty="0" smtClean="0"/>
              <a:t>Provides sample dispensing site ICS structure</a:t>
            </a:r>
          </a:p>
          <a:p>
            <a:r>
              <a:rPr lang="en-US" dirty="0" smtClean="0"/>
              <a:t>Alert Notification Process</a:t>
            </a:r>
          </a:p>
          <a:p>
            <a:pPr lvl="1"/>
            <a:r>
              <a:rPr lang="en-US" dirty="0" smtClean="0"/>
              <a:t>Include Ops team members</a:t>
            </a:r>
          </a:p>
          <a:p>
            <a:r>
              <a:rPr lang="en-US" dirty="0" smtClean="0"/>
              <a:t>Managing MCM operations</a:t>
            </a:r>
          </a:p>
          <a:p>
            <a:pPr lvl="1"/>
            <a:r>
              <a:rPr lang="en-US" dirty="0" smtClean="0"/>
              <a:t>Initial, sustained, and recovery</a:t>
            </a:r>
          </a:p>
          <a:p>
            <a:r>
              <a:rPr lang="en-US" dirty="0" smtClean="0"/>
              <a:t>Maintaining MCM Management capabilities</a:t>
            </a:r>
          </a:p>
          <a:p>
            <a:pPr lvl="1"/>
            <a:r>
              <a:rPr lang="en-US" dirty="0" smtClean="0"/>
              <a:t>Meetings, workshops, training, exercise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SNS </a:t>
            </a:r>
            <a:r>
              <a:rPr lang="en-US" dirty="0" smtClean="0"/>
              <a:t>Assets</a:t>
            </a:r>
            <a:br>
              <a:rPr lang="en-US" dirty="0" smtClean="0"/>
            </a:br>
            <a:r>
              <a:rPr lang="en-US" dirty="0" smtClean="0"/>
              <a:t>Chapter </a:t>
            </a:r>
            <a:r>
              <a:rPr lang="en-US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Explores the methodology, rationale, process for requesting assets</a:t>
            </a:r>
          </a:p>
          <a:p>
            <a:pPr lvl="1"/>
            <a:r>
              <a:rPr lang="en-US" dirty="0" smtClean="0"/>
              <a:t>Guidance moves away from calling CDC directly</a:t>
            </a:r>
          </a:p>
          <a:p>
            <a:pPr lvl="2"/>
            <a:r>
              <a:rPr lang="en-US" dirty="0" smtClean="0"/>
              <a:t>Integrates other federal partners into the process</a:t>
            </a:r>
          </a:p>
          <a:p>
            <a:pPr lvl="2"/>
            <a:r>
              <a:rPr lang="en-US" dirty="0" smtClean="0"/>
              <a:t>Outlines request processes based on federal declaration</a:t>
            </a:r>
          </a:p>
          <a:p>
            <a:r>
              <a:rPr lang="en-US" dirty="0" smtClean="0"/>
              <a:t>In most instances a local request will go through state processes, and ultimately the Governor or his designee before reaching the federal request level.</a:t>
            </a:r>
          </a:p>
          <a:p>
            <a:pPr lvl="1"/>
            <a:r>
              <a:rPr lang="en-US" dirty="0" smtClean="0"/>
              <a:t>However</a:t>
            </a:r>
            <a:r>
              <a:rPr lang="en-US" dirty="0"/>
              <a:t>, A request process is in place for isolated, time critical incidents involving individuals or small groups of anthrax, botulism, or smallpox </a:t>
            </a:r>
            <a:r>
              <a:rPr lang="en-US" dirty="0" smtClean="0"/>
              <a:t>exposure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7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SNS </a:t>
            </a:r>
            <a:r>
              <a:rPr lang="en-US" dirty="0" smtClean="0"/>
              <a:t>Assets</a:t>
            </a:r>
            <a:br>
              <a:rPr lang="en-US" dirty="0" smtClean="0"/>
            </a:br>
            <a:r>
              <a:rPr lang="en-US" dirty="0" smtClean="0"/>
              <a:t>Chapter </a:t>
            </a:r>
            <a:r>
              <a:rPr lang="en-US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212439"/>
          </a:xfrm>
        </p:spPr>
        <p:txBody>
          <a:bodyPr/>
          <a:lstStyle/>
          <a:p>
            <a:r>
              <a:rPr lang="en-US" dirty="0" smtClean="0"/>
              <a:t>At the local level all plans should include processes for requesting MCM’s from the state</a:t>
            </a:r>
          </a:p>
          <a:p>
            <a:pPr lvl="1"/>
            <a:r>
              <a:rPr lang="en-US" dirty="0" smtClean="0"/>
              <a:t>The request planning processes should include;</a:t>
            </a:r>
          </a:p>
          <a:p>
            <a:pPr lvl="2"/>
            <a:r>
              <a:rPr lang="en-US" dirty="0" smtClean="0"/>
              <a:t>Who can make the request</a:t>
            </a:r>
          </a:p>
          <a:p>
            <a:pPr lvl="3"/>
            <a:r>
              <a:rPr lang="en-US" dirty="0"/>
              <a:t>Names and contact information in an annex</a:t>
            </a:r>
            <a:endParaRPr lang="en-US" dirty="0" smtClean="0"/>
          </a:p>
          <a:p>
            <a:pPr lvl="2"/>
            <a:r>
              <a:rPr lang="en-US" dirty="0" smtClean="0"/>
              <a:t>Justification/rationale outlines</a:t>
            </a:r>
          </a:p>
          <a:p>
            <a:pPr lvl="2"/>
            <a:r>
              <a:rPr lang="en-US" dirty="0" smtClean="0"/>
              <a:t>Initial request and resupply request processes</a:t>
            </a:r>
          </a:p>
          <a:p>
            <a:pPr lvl="3"/>
            <a:r>
              <a:rPr lang="en-US" dirty="0" smtClean="0"/>
              <a:t>Include PODs in process </a:t>
            </a:r>
          </a:p>
          <a:p>
            <a:r>
              <a:rPr lang="en-US" dirty="0"/>
              <a:t>This chapter also covers the methodology related to DSNS activation during deployment of assets.</a:t>
            </a:r>
          </a:p>
          <a:p>
            <a:pPr lvl="1"/>
            <a:r>
              <a:rPr lang="en-US" dirty="0"/>
              <a:t>Also covers how additional assets will be ordered</a:t>
            </a:r>
            <a:r>
              <a:rPr lang="en-US" dirty="0" smtClean="0"/>
              <a:t>.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75724"/>
            <a:ext cx="7372555" cy="924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Receiving, Staging, and Storing MCMs Chapter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Provides floor space calculations based on population and planning for managed inventory</a:t>
            </a:r>
          </a:p>
          <a:p>
            <a:pPr lvl="1"/>
            <a:r>
              <a:rPr lang="en-US" dirty="0"/>
              <a:t>In WV, we need a facility in the </a:t>
            </a:r>
            <a:r>
              <a:rPr lang="en-US" dirty="0" smtClean="0"/>
              <a:t>25,000 </a:t>
            </a:r>
            <a:r>
              <a:rPr lang="en-US" dirty="0"/>
              <a:t>to </a:t>
            </a:r>
            <a:r>
              <a:rPr lang="en-US" dirty="0" smtClean="0"/>
              <a:t>35,000 </a:t>
            </a:r>
            <a:r>
              <a:rPr lang="en-US" dirty="0"/>
              <a:t>square foot </a:t>
            </a:r>
            <a:r>
              <a:rPr lang="en-US" dirty="0" smtClean="0"/>
              <a:t>range</a:t>
            </a:r>
          </a:p>
          <a:p>
            <a:r>
              <a:rPr lang="en-US" dirty="0" smtClean="0"/>
              <a:t>Supplies information on numbers of unit of use bottles per pallet</a:t>
            </a:r>
          </a:p>
          <a:p>
            <a:r>
              <a:rPr lang="en-US" dirty="0" smtClean="0"/>
              <a:t>Provides information on DEA registration</a:t>
            </a:r>
          </a:p>
          <a:p>
            <a:r>
              <a:rPr lang="en-US" dirty="0" smtClean="0"/>
              <a:t>Provides information on cold chain management</a:t>
            </a:r>
          </a:p>
          <a:p>
            <a:r>
              <a:rPr lang="en-US" dirty="0"/>
              <a:t>Verifying and re-verifying RSS facilities</a:t>
            </a:r>
          </a:p>
          <a:p>
            <a:pPr lvl="1"/>
            <a:r>
              <a:rPr lang="en-US" dirty="0"/>
              <a:t>Initial verification involves CDC officials and must be re-verified every three </a:t>
            </a:r>
            <a:r>
              <a:rPr lang="en-US" dirty="0" smtClean="0"/>
              <a:t>years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9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713" y="2468217"/>
            <a:ext cx="4724400" cy="41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Managing MCM Inventory</a:t>
            </a:r>
            <a:br>
              <a:rPr lang="en-US" dirty="0" smtClean="0"/>
            </a:br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676400"/>
            <a:ext cx="7125112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Inventory management processes are critically important to the success of the overall mission start to finish! 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Managing MCM </a:t>
            </a:r>
            <a:r>
              <a:rPr lang="en-US" dirty="0" smtClean="0"/>
              <a:t>Inventory</a:t>
            </a:r>
            <a:br>
              <a:rPr lang="en-US" dirty="0" smtClean="0"/>
            </a:br>
            <a:r>
              <a:rPr lang="en-US" dirty="0" smtClean="0"/>
              <a:t>Chapter </a:t>
            </a:r>
            <a:r>
              <a:rPr lang="en-US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Describes the systems needed to track material</a:t>
            </a:r>
          </a:p>
          <a:p>
            <a:pPr lvl="1"/>
            <a:r>
              <a:rPr lang="en-US" dirty="0" smtClean="0"/>
              <a:t>Some specialty MCM IMS issues</a:t>
            </a:r>
          </a:p>
          <a:p>
            <a:pPr lvl="2"/>
            <a:r>
              <a:rPr lang="en-US" dirty="0" smtClean="0"/>
              <a:t>Chain of custody</a:t>
            </a:r>
          </a:p>
          <a:p>
            <a:pPr lvl="2"/>
            <a:r>
              <a:rPr lang="en-US" dirty="0" smtClean="0"/>
              <a:t>Cold chain management</a:t>
            </a:r>
          </a:p>
          <a:p>
            <a:pPr lvl="2"/>
            <a:r>
              <a:rPr lang="en-US" dirty="0" smtClean="0"/>
              <a:t>Controlled substances</a:t>
            </a:r>
          </a:p>
          <a:p>
            <a:pPr lvl="1"/>
            <a:r>
              <a:rPr lang="en-US" dirty="0"/>
              <a:t>Determining data collection and tracking elements</a:t>
            </a:r>
          </a:p>
          <a:p>
            <a:pPr lvl="2"/>
            <a:r>
              <a:rPr lang="en-US" dirty="0"/>
              <a:t>The ability to know where a product is at any given time is an important component of the process</a:t>
            </a:r>
          </a:p>
          <a:p>
            <a:pPr lvl="3"/>
            <a:r>
              <a:rPr lang="en-US" dirty="0"/>
              <a:t>Tracking receipt, on-hand balances, orders and reorders</a:t>
            </a:r>
          </a:p>
          <a:p>
            <a:pPr lvl="2"/>
            <a:r>
              <a:rPr lang="en-US" dirty="0"/>
              <a:t>Dispensing data</a:t>
            </a:r>
          </a:p>
          <a:p>
            <a:pPr lvl="3"/>
            <a:r>
              <a:rPr lang="en-US" dirty="0" smtClean="0"/>
              <a:t>Health </a:t>
            </a:r>
            <a:r>
              <a:rPr lang="en-US" dirty="0"/>
              <a:t>Insurance Portability and Accountability Act (HIPPA</a:t>
            </a:r>
            <a:r>
              <a:rPr lang="en-US" dirty="0" smtClean="0"/>
              <a:t>)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awareness of new guidance and highlight some of the changes for your use in future plan review and revision</a:t>
            </a:r>
          </a:p>
          <a:p>
            <a:pPr lvl="1"/>
            <a:r>
              <a:rPr lang="en-US" dirty="0" smtClean="0"/>
              <a:t>The document contains many references and hyperlinks to supporting federal documents and resources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1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Managing MCM </a:t>
            </a:r>
            <a:r>
              <a:rPr lang="en-US" dirty="0" smtClean="0"/>
              <a:t>Inventory</a:t>
            </a:r>
            <a:br>
              <a:rPr lang="en-US" dirty="0" smtClean="0"/>
            </a:br>
            <a:r>
              <a:rPr lang="en-US" dirty="0" smtClean="0"/>
              <a:t>Chapter </a:t>
            </a:r>
            <a:r>
              <a:rPr lang="en-US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3450439"/>
          </a:xfrm>
        </p:spPr>
        <p:txBody>
          <a:bodyPr>
            <a:normAutofit/>
          </a:bodyPr>
          <a:lstStyle/>
          <a:p>
            <a:r>
              <a:rPr lang="en-US" dirty="0" smtClean="0"/>
              <a:t>This chapter also includes information on</a:t>
            </a:r>
          </a:p>
          <a:p>
            <a:pPr lvl="1"/>
            <a:r>
              <a:rPr lang="en-US" dirty="0" err="1" smtClean="0"/>
              <a:t>CDC’c</a:t>
            </a:r>
            <a:r>
              <a:rPr lang="en-US" dirty="0" smtClean="0"/>
              <a:t> </a:t>
            </a:r>
            <a:r>
              <a:rPr lang="en-US" dirty="0"/>
              <a:t>n</a:t>
            </a:r>
            <a:r>
              <a:rPr lang="en-US" dirty="0" smtClean="0"/>
              <a:t>ational level Countermeasure Tracking System (CTS)</a:t>
            </a:r>
          </a:p>
          <a:p>
            <a:pPr lvl="2"/>
            <a:r>
              <a:rPr lang="en-US" dirty="0" smtClean="0"/>
              <a:t>Countermeasure </a:t>
            </a:r>
            <a:r>
              <a:rPr lang="en-US" dirty="0"/>
              <a:t>Inventory Tracking (CIT) Dashboard;</a:t>
            </a:r>
          </a:p>
          <a:p>
            <a:pPr lvl="2"/>
            <a:r>
              <a:rPr lang="en-US" dirty="0" smtClean="0"/>
              <a:t>Countermeasure </a:t>
            </a:r>
            <a:r>
              <a:rPr lang="en-US" dirty="0"/>
              <a:t>and Response Administration (CRA) system;</a:t>
            </a:r>
          </a:p>
          <a:p>
            <a:pPr lvl="2"/>
            <a:r>
              <a:rPr lang="en-US" dirty="0" smtClean="0"/>
              <a:t>Inventory </a:t>
            </a:r>
            <a:r>
              <a:rPr lang="en-US" dirty="0"/>
              <a:t>Management and Tracking System (IMATS); and</a:t>
            </a:r>
          </a:p>
          <a:p>
            <a:pPr lvl="2"/>
            <a:r>
              <a:rPr lang="en-US" dirty="0" smtClean="0"/>
              <a:t>Communications </a:t>
            </a:r>
            <a:r>
              <a:rPr lang="en-US" dirty="0"/>
              <a:t>Portal (CP)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5724"/>
            <a:ext cx="7448755" cy="924475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Distributing Medical Countermeasures </a:t>
            </a:r>
            <a:r>
              <a:rPr lang="en-US" dirty="0" smtClean="0"/>
              <a:t>Chapter </a:t>
            </a:r>
            <a:r>
              <a:rPr lang="en-US" dirty="0"/>
              <a:t>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31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47698"/>
            <a:ext cx="8081899" cy="460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1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5724"/>
            <a:ext cx="7296355" cy="924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Distributing Medical Countermeasures Chapter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28800"/>
            <a:ext cx="7125112" cy="3572798"/>
          </a:xfrm>
        </p:spPr>
        <p:txBody>
          <a:bodyPr>
            <a:normAutofit/>
          </a:bodyPr>
          <a:lstStyle/>
          <a:p>
            <a:r>
              <a:rPr lang="en-US" dirty="0" smtClean="0"/>
              <a:t>Provides more route planning information</a:t>
            </a:r>
          </a:p>
          <a:p>
            <a:r>
              <a:rPr lang="en-US" dirty="0" smtClean="0"/>
              <a:t>Includes consideration for distributing MCMs requiring cold chain management</a:t>
            </a:r>
          </a:p>
          <a:p>
            <a:r>
              <a:rPr lang="en-US" dirty="0" smtClean="0"/>
              <a:t>Offers information on DEA registration for distribution</a:t>
            </a:r>
          </a:p>
          <a:p>
            <a:r>
              <a:rPr lang="en-US" dirty="0" smtClean="0"/>
              <a:t>Offers information on</a:t>
            </a:r>
          </a:p>
          <a:p>
            <a:pPr lvl="1"/>
            <a:r>
              <a:rPr lang="en-US" dirty="0" smtClean="0"/>
              <a:t>Developing </a:t>
            </a:r>
            <a:r>
              <a:rPr lang="en-US" dirty="0"/>
              <a:t>distribution networks</a:t>
            </a:r>
          </a:p>
          <a:p>
            <a:pPr lvl="1"/>
            <a:r>
              <a:rPr lang="en-US" dirty="0" smtClean="0"/>
              <a:t>Identifying </a:t>
            </a:r>
            <a:r>
              <a:rPr lang="en-US" dirty="0"/>
              <a:t>transportation resources</a:t>
            </a:r>
          </a:p>
          <a:p>
            <a:pPr lvl="1"/>
            <a:r>
              <a:rPr lang="en-US" dirty="0" smtClean="0"/>
              <a:t>Identifying </a:t>
            </a:r>
            <a:r>
              <a:rPr lang="en-US" dirty="0"/>
              <a:t>security resources</a:t>
            </a:r>
          </a:p>
          <a:p>
            <a:pPr lvl="1"/>
            <a:r>
              <a:rPr lang="en-US" dirty="0"/>
              <a:t>Determining distribution models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Dispensing Medical Countermeasures Chapter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information on liability coverage</a:t>
            </a:r>
          </a:p>
          <a:p>
            <a:pPr lvl="1"/>
            <a:r>
              <a:rPr lang="en-US" dirty="0" smtClean="0"/>
              <a:t>Public Readiness and Emergency Preparedness (PREP) Act</a:t>
            </a:r>
          </a:p>
          <a:p>
            <a:r>
              <a:rPr lang="en-US" dirty="0" smtClean="0"/>
              <a:t>Offers planning considerations beyond the open/public POD structure</a:t>
            </a:r>
          </a:p>
          <a:p>
            <a:r>
              <a:rPr lang="en-US" dirty="0" smtClean="0"/>
              <a:t>Gives specific labeling and Shelf-life Extension Program (SLEP) information</a:t>
            </a:r>
          </a:p>
          <a:p>
            <a:r>
              <a:rPr lang="en-US" dirty="0" smtClean="0"/>
              <a:t>Lists specific SNS formulary items and administration routes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3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Dispensing Medical Countermeasures </a:t>
            </a:r>
            <a:r>
              <a:rPr lang="en-US" dirty="0" smtClean="0"/>
              <a:t>Chapter </a:t>
            </a:r>
            <a:r>
              <a:rPr lang="en-US" dirty="0"/>
              <a:t>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information for dispensing life-cycle</a:t>
            </a:r>
          </a:p>
          <a:p>
            <a:pPr lvl="1"/>
            <a:r>
              <a:rPr lang="en-US" dirty="0"/>
              <a:t>Activation through </a:t>
            </a:r>
            <a:r>
              <a:rPr lang="en-US" dirty="0" smtClean="0"/>
              <a:t>demobilization</a:t>
            </a:r>
          </a:p>
          <a:p>
            <a:r>
              <a:rPr lang="en-US" dirty="0" smtClean="0"/>
              <a:t>Offer considerations for vaccination campaigns</a:t>
            </a:r>
          </a:p>
          <a:p>
            <a:r>
              <a:rPr lang="en-US" dirty="0" smtClean="0"/>
              <a:t>Includes guidance on how Emergency Use Authorization (EUA) or Investigational New Drug (IND) protocol may effect dispensing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Public Information and Communication – Chapter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more information on reaching at risk populations</a:t>
            </a:r>
          </a:p>
          <a:p>
            <a:r>
              <a:rPr lang="en-US" dirty="0"/>
              <a:t>Offers guidance on social media in messaging campaigns</a:t>
            </a:r>
          </a:p>
          <a:p>
            <a:r>
              <a:rPr lang="en-US" dirty="0"/>
              <a:t>Includes information based on communication </a:t>
            </a:r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Processes </a:t>
            </a:r>
            <a:r>
              <a:rPr lang="en-US" dirty="0"/>
              <a:t>related to crafting messages and getting the best </a:t>
            </a:r>
            <a:r>
              <a:rPr lang="en-US" dirty="0" smtClean="0"/>
              <a:t>results</a:t>
            </a:r>
            <a:endParaRPr lang="en-US" dirty="0"/>
          </a:p>
          <a:p>
            <a:r>
              <a:rPr lang="en-US" dirty="0"/>
              <a:t>Provides further considerations for 60 day or other long term dispensing campaigns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0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75724"/>
            <a:ext cx="7372555" cy="924475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Strategic and Tactical Communications </a:t>
            </a:r>
            <a:r>
              <a:rPr lang="en-US" dirty="0" smtClean="0"/>
              <a:t>Chapter </a:t>
            </a:r>
            <a:r>
              <a:rPr lang="en-US" dirty="0"/>
              <a:t>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While previous versions of this guidance may have been focused on counting pieces of communication equipment, CDC now recommends that planners develop communication capabilities as elements of the critical infrastructure.</a:t>
            </a:r>
          </a:p>
          <a:p>
            <a:pPr lvl="1"/>
            <a:r>
              <a:rPr lang="en-US" dirty="0" smtClean="0"/>
              <a:t>The CP should be part of the overall Emergency Operations Plan (EOP)</a:t>
            </a:r>
          </a:p>
          <a:p>
            <a:pPr lvl="2"/>
            <a:r>
              <a:rPr lang="en-US" dirty="0" smtClean="0"/>
              <a:t>Should remain part of any existing interoperability framework</a:t>
            </a:r>
          </a:p>
          <a:p>
            <a:pPr lvl="2"/>
            <a:r>
              <a:rPr lang="en-US" dirty="0" smtClean="0"/>
              <a:t>Should enable coordinated communication with neighboring jurisdictions, and any partner agencies and organizations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7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75724"/>
            <a:ext cx="7372555" cy="924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Strategic and Tactical Communications Chapter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support a coordinated MCM response planners should develop a communications plan (CP) that:</a:t>
            </a:r>
          </a:p>
          <a:p>
            <a:pPr lvl="1"/>
            <a:r>
              <a:rPr lang="en-US" dirty="0" smtClean="0"/>
              <a:t>Integrates jurisdictional tactical and strategic communications</a:t>
            </a:r>
          </a:p>
          <a:p>
            <a:pPr lvl="1"/>
            <a:r>
              <a:rPr lang="en-US" smtClean="0"/>
              <a:t>Enables </a:t>
            </a:r>
            <a:r>
              <a:rPr lang="en-US" dirty="0" smtClean="0"/>
              <a:t>communication between all partner organizations and agencies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372558" cy="924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Securing Assets, Staff and Operations Chapter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Outlines federal-level resources to support the security function</a:t>
            </a:r>
          </a:p>
          <a:p>
            <a:pPr lvl="1"/>
            <a:r>
              <a:rPr lang="en-US" dirty="0" smtClean="0"/>
              <a:t>Such as PPD’s 7 and 8, Homeland Security Act 2002,  National Infrastructure Protection Plan, etc.</a:t>
            </a:r>
          </a:p>
          <a:p>
            <a:r>
              <a:rPr lang="en-US" dirty="0" smtClean="0"/>
              <a:t>Provides more detail for developing identification badging procedures</a:t>
            </a:r>
          </a:p>
          <a:p>
            <a:r>
              <a:rPr lang="en-US" dirty="0" smtClean="0"/>
              <a:t>Offers detailed guidance for site specific plans</a:t>
            </a:r>
          </a:p>
          <a:p>
            <a:r>
              <a:rPr lang="en-US" dirty="0" smtClean="0"/>
              <a:t>Describes security operations in an ICS structure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and Treatment Center Coordination – Chapter 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Defines alternate care facilities (ACFs) and treatment centers</a:t>
            </a:r>
          </a:p>
          <a:p>
            <a:r>
              <a:rPr lang="en-US" dirty="0" smtClean="0"/>
              <a:t>Describes processes for incorporating hospitals and treatment centers into the MCM distribution and communication processes</a:t>
            </a:r>
          </a:p>
          <a:p>
            <a:r>
              <a:rPr lang="en-US" dirty="0" smtClean="0"/>
              <a:t>Provides guidance regarding administration fees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0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guidance that this new document replaces was last updated in 2006 (Version 10.2)</a:t>
            </a:r>
          </a:p>
          <a:p>
            <a:pPr lvl="1"/>
            <a:r>
              <a:rPr lang="en-US" dirty="0" smtClean="0"/>
              <a:t>Parts of the old guidance have fallen victim to the progress made in overall preparedness planning.</a:t>
            </a:r>
          </a:p>
          <a:p>
            <a:pPr lvl="1"/>
            <a:r>
              <a:rPr lang="en-US" dirty="0" smtClean="0"/>
              <a:t>There have been various groups both at the federal and state levels working to make revisions over the past several years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6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Training, Exercising, and Evaluating Plans – Chapter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Builds on the HSEEP program</a:t>
            </a:r>
          </a:p>
          <a:p>
            <a:r>
              <a:rPr lang="en-US" dirty="0" smtClean="0"/>
              <a:t>Applies HSEEP principles to MCMDD planning</a:t>
            </a:r>
          </a:p>
          <a:p>
            <a:r>
              <a:rPr lang="en-US" dirty="0" smtClean="0"/>
              <a:t>Provides information on developing a corrective action plan (CAP)</a:t>
            </a:r>
          </a:p>
          <a:p>
            <a:r>
              <a:rPr lang="en-US" dirty="0" smtClean="0"/>
              <a:t>Offers information to assist in building a jurisdictional multi-year training and exercise calendar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7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Medical Stations </a:t>
            </a:r>
            <a:r>
              <a:rPr lang="en-US" dirty="0" smtClean="0"/>
              <a:t>(FMS)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Appendix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During a large scale natural or man-made disaster</a:t>
            </a:r>
          </a:p>
          <a:p>
            <a:pPr lvl="1"/>
            <a:r>
              <a:rPr lang="en-US" dirty="0" smtClean="0"/>
              <a:t>Casualties and displaced individuals could rapidly overwhelm medical response resources</a:t>
            </a:r>
          </a:p>
          <a:p>
            <a:pPr lvl="2"/>
            <a:r>
              <a:rPr lang="en-US" dirty="0" smtClean="0"/>
              <a:t>An FMS could augment response activities</a:t>
            </a:r>
          </a:p>
          <a:p>
            <a:r>
              <a:rPr lang="en-US" dirty="0" smtClean="0"/>
              <a:t>An FMS is a flexible, scalable asset designed to:</a:t>
            </a:r>
          </a:p>
          <a:p>
            <a:pPr lvl="1"/>
            <a:r>
              <a:rPr lang="en-US" dirty="0" smtClean="0"/>
              <a:t>Provide beds</a:t>
            </a:r>
          </a:p>
          <a:p>
            <a:pPr lvl="1"/>
            <a:r>
              <a:rPr lang="en-US" dirty="0" smtClean="0"/>
              <a:t>Medical Equipment</a:t>
            </a:r>
          </a:p>
          <a:p>
            <a:r>
              <a:rPr lang="en-US" dirty="0" smtClean="0"/>
              <a:t>An FMS is designed for:</a:t>
            </a:r>
          </a:p>
          <a:p>
            <a:pPr lvl="1"/>
            <a:r>
              <a:rPr lang="en-US" dirty="0" smtClean="0"/>
              <a:t>Non-acute care</a:t>
            </a:r>
          </a:p>
          <a:p>
            <a:pPr lvl="1"/>
            <a:r>
              <a:rPr lang="en-US" dirty="0" smtClean="0"/>
              <a:t>Special needs care</a:t>
            </a:r>
          </a:p>
          <a:p>
            <a:pPr lvl="1"/>
            <a:r>
              <a:rPr lang="en-US" dirty="0" smtClean="0"/>
              <a:t>Quarantine operations</a:t>
            </a:r>
          </a:p>
          <a:p>
            <a:pPr lvl="1"/>
            <a:r>
              <a:rPr lang="en-US" dirty="0" smtClean="0"/>
              <a:t>Supplementing local healthcare infrastructure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Federal Medical Stations </a:t>
            </a:r>
            <a:br>
              <a:rPr lang="en-US" dirty="0" smtClean="0"/>
            </a:br>
            <a:r>
              <a:rPr lang="en-US" dirty="0" smtClean="0"/>
              <a:t>Appendix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appendix includes:</a:t>
            </a:r>
          </a:p>
          <a:p>
            <a:pPr lvl="1"/>
            <a:r>
              <a:rPr lang="en-US" dirty="0" smtClean="0"/>
              <a:t>Developing the Federal Medical Station Concept</a:t>
            </a:r>
          </a:p>
          <a:p>
            <a:pPr lvl="1"/>
            <a:r>
              <a:rPr lang="en-US" dirty="0" smtClean="0"/>
              <a:t>Understanding the Federal Medical Station Concept</a:t>
            </a:r>
          </a:p>
          <a:p>
            <a:pPr lvl="1"/>
            <a:r>
              <a:rPr lang="en-US" dirty="0" smtClean="0"/>
              <a:t>Preparing for FMS Arrival and Sustainment</a:t>
            </a:r>
          </a:p>
          <a:p>
            <a:pPr lvl="1"/>
            <a:r>
              <a:rPr lang="en-US" dirty="0" smtClean="0"/>
              <a:t>Staffing the FMS</a:t>
            </a:r>
          </a:p>
          <a:p>
            <a:pPr lvl="1"/>
            <a:r>
              <a:rPr lang="en-US" dirty="0" smtClean="0"/>
              <a:t>Demobilizing the FMS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Ventilators</a:t>
            </a:r>
            <a:br>
              <a:rPr lang="en-US" dirty="0" smtClean="0"/>
            </a:br>
            <a:r>
              <a:rPr lang="en-US" dirty="0" smtClean="0"/>
              <a:t>Appendix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SNS contains a limited supply of mechanical ventilators</a:t>
            </a:r>
          </a:p>
          <a:p>
            <a:pPr lvl="1"/>
            <a:r>
              <a:rPr lang="en-US" dirty="0" smtClean="0"/>
              <a:t>Available for use in a public health emergency</a:t>
            </a:r>
          </a:p>
          <a:p>
            <a:pPr lvl="2"/>
            <a:r>
              <a:rPr lang="en-US" dirty="0" smtClean="0"/>
              <a:t>Size and scope of an event may limit availability</a:t>
            </a:r>
          </a:p>
          <a:p>
            <a:pPr lvl="3"/>
            <a:r>
              <a:rPr lang="en-US" dirty="0" smtClean="0"/>
              <a:t>Local event vs. nationwide</a:t>
            </a:r>
          </a:p>
          <a:p>
            <a:r>
              <a:rPr lang="en-US" dirty="0"/>
              <a:t>This appendix contains the following topics:</a:t>
            </a:r>
          </a:p>
          <a:p>
            <a:pPr lvl="1"/>
            <a:r>
              <a:rPr lang="en-US" dirty="0"/>
              <a:t>Using SNS Ventilators</a:t>
            </a:r>
          </a:p>
          <a:p>
            <a:pPr lvl="1"/>
            <a:r>
              <a:rPr lang="en-US" dirty="0"/>
              <a:t>Requesting SNS Ventilators</a:t>
            </a:r>
          </a:p>
          <a:p>
            <a:pPr lvl="1"/>
            <a:r>
              <a:rPr lang="en-US" dirty="0"/>
              <a:t>Returning SNS Ventilators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8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CHEMPACK </a:t>
            </a:r>
            <a:br>
              <a:rPr lang="en-US" dirty="0" smtClean="0"/>
            </a:br>
            <a:r>
              <a:rPr lang="en-US" dirty="0" smtClean="0"/>
              <a:t>Appendix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CHEMPACK</a:t>
            </a:r>
          </a:p>
          <a:p>
            <a:pPr lvl="1"/>
            <a:r>
              <a:rPr lang="en-US" dirty="0" smtClean="0"/>
              <a:t>Is a forward deployed asset for responding to a nerve agent release, may also be used in pesticide releases causing same effects if existing assets are overwhelmed</a:t>
            </a:r>
          </a:p>
          <a:p>
            <a:pPr lvl="1"/>
            <a:r>
              <a:rPr lang="en-US" dirty="0" smtClean="0"/>
              <a:t>Deployed nationwide</a:t>
            </a:r>
          </a:p>
          <a:p>
            <a:pPr lvl="2"/>
            <a:r>
              <a:rPr lang="en-US" dirty="0" smtClean="0"/>
              <a:t>WV has several containers placed geographically and population based</a:t>
            </a:r>
          </a:p>
          <a:p>
            <a:pPr lvl="1"/>
            <a:r>
              <a:rPr lang="en-US" dirty="0" smtClean="0"/>
              <a:t>Two formulations</a:t>
            </a:r>
          </a:p>
          <a:p>
            <a:pPr lvl="2"/>
            <a:r>
              <a:rPr lang="en-US" dirty="0" smtClean="0"/>
              <a:t>Hospital – treats 1000 people</a:t>
            </a:r>
          </a:p>
          <a:p>
            <a:pPr lvl="2"/>
            <a:r>
              <a:rPr lang="en-US" dirty="0" smtClean="0"/>
              <a:t>EMS – treats 455 people</a:t>
            </a:r>
          </a:p>
          <a:p>
            <a:pPr lvl="1"/>
            <a:r>
              <a:rPr lang="en-US" dirty="0"/>
              <a:t>This appendix covers the following topics:</a:t>
            </a:r>
          </a:p>
          <a:p>
            <a:pPr lvl="2"/>
            <a:r>
              <a:rPr lang="en-US" dirty="0"/>
              <a:t>Understanding the CHEMPACK Formulary</a:t>
            </a:r>
          </a:p>
          <a:p>
            <a:pPr lvl="2"/>
            <a:r>
              <a:rPr lang="en-US" dirty="0"/>
              <a:t>Planning for CHEMPACK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Management of Forward Deployed DTPA – Appendix 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2886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Internal contamination with radioactive materials can result in exposure to life threatening doses of ionizing radiation</a:t>
            </a:r>
            <a:endParaRPr lang="en-US" dirty="0"/>
          </a:p>
          <a:p>
            <a:pPr lvl="1"/>
            <a:r>
              <a:rPr lang="en-US" dirty="0" smtClean="0"/>
              <a:t>Removing radioactive material is the best way to reduce exposure</a:t>
            </a:r>
          </a:p>
          <a:p>
            <a:r>
              <a:rPr lang="en-US" dirty="0" smtClean="0"/>
              <a:t>DTPA has been forward deployed nationwide in a one time opportunity</a:t>
            </a:r>
          </a:p>
          <a:p>
            <a:pPr lvl="1"/>
            <a:r>
              <a:rPr lang="en-US" dirty="0" smtClean="0"/>
              <a:t>WV has 530 doses available (expires 11/2014)</a:t>
            </a:r>
          </a:p>
          <a:p>
            <a:pPr lvl="2"/>
            <a:r>
              <a:rPr lang="en-US" dirty="0" smtClean="0"/>
              <a:t>Used for ingestion of americium, curium, and plutonium</a:t>
            </a:r>
          </a:p>
          <a:p>
            <a:r>
              <a:rPr lang="en-US" dirty="0"/>
              <a:t>This appendix covers:</a:t>
            </a:r>
          </a:p>
          <a:p>
            <a:pPr lvl="1"/>
            <a:r>
              <a:rPr lang="en-US" dirty="0"/>
              <a:t>Understanding Radiological Threats</a:t>
            </a:r>
          </a:p>
          <a:p>
            <a:pPr lvl="1"/>
            <a:r>
              <a:rPr lang="en-US" dirty="0"/>
              <a:t>Caching DTPA in Project Areas</a:t>
            </a:r>
          </a:p>
          <a:p>
            <a:pPr lvl="1"/>
            <a:r>
              <a:rPr lang="en-US" dirty="0"/>
              <a:t>Using DTPA as a Chelating </a:t>
            </a:r>
            <a:r>
              <a:rPr lang="en-US" dirty="0" smtClean="0"/>
              <a:t>Agent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3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Please feel free to contact us:</a:t>
            </a:r>
            <a:endParaRPr lang="en-US" sz="2400" dirty="0" smtClean="0">
              <a:hlinkClick r:id="rId2"/>
            </a:endParaRPr>
          </a:p>
          <a:p>
            <a:pPr marL="0" indent="0">
              <a:buNone/>
            </a:pPr>
            <a:endParaRPr lang="en-US" sz="2400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2400" dirty="0" smtClean="0"/>
              <a:t>jim.sowards@wv.gov</a:t>
            </a:r>
          </a:p>
          <a:p>
            <a:pPr marL="0" indent="0" algn="ctr">
              <a:buNone/>
            </a:pPr>
            <a:r>
              <a:rPr lang="en-US" sz="2400" dirty="0" smtClean="0"/>
              <a:t>or</a:t>
            </a:r>
          </a:p>
          <a:p>
            <a:pPr marL="0" indent="0" algn="ctr">
              <a:buNone/>
            </a:pPr>
            <a:r>
              <a:rPr lang="en-US" sz="2400" dirty="0" smtClean="0"/>
              <a:t>humbert.zappia@wv.gov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0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Some of the workgroup revisions that show up in the guidance: </a:t>
            </a:r>
          </a:p>
          <a:p>
            <a:pPr lvl="2"/>
            <a:r>
              <a:rPr lang="en-US" dirty="0" smtClean="0"/>
              <a:t>Broader </a:t>
            </a:r>
            <a:r>
              <a:rPr lang="en-US" dirty="0"/>
              <a:t>focus on MCMs in general</a:t>
            </a:r>
          </a:p>
          <a:p>
            <a:pPr lvl="2"/>
            <a:r>
              <a:rPr lang="en-US" dirty="0"/>
              <a:t>De-emphasis on 48 hour dispensing</a:t>
            </a:r>
          </a:p>
          <a:p>
            <a:pPr lvl="2"/>
            <a:r>
              <a:rPr lang="en-US" dirty="0"/>
              <a:t>Better description of the federal response structure</a:t>
            </a:r>
          </a:p>
          <a:p>
            <a:pPr lvl="2"/>
            <a:r>
              <a:rPr lang="en-US" dirty="0"/>
              <a:t>Enhanced explanation of the federal request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5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61842" y="8281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02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Some of the workgroup revisions that show up in the guidance: </a:t>
            </a:r>
            <a:endParaRPr lang="en-US" dirty="0" smtClean="0"/>
          </a:p>
          <a:p>
            <a:pPr lvl="2"/>
            <a:r>
              <a:rPr lang="en-US" dirty="0" smtClean="0"/>
              <a:t>Broader </a:t>
            </a:r>
            <a:r>
              <a:rPr lang="en-US" dirty="0"/>
              <a:t>dispensing guidance</a:t>
            </a:r>
          </a:p>
          <a:p>
            <a:pPr lvl="2"/>
            <a:r>
              <a:rPr lang="en-US" dirty="0"/>
              <a:t>More information on handling and dispensing vaccines</a:t>
            </a:r>
          </a:p>
          <a:p>
            <a:pPr lvl="3"/>
            <a:r>
              <a:rPr lang="en-US" dirty="0"/>
              <a:t>Cold chain management</a:t>
            </a:r>
          </a:p>
          <a:p>
            <a:pPr lvl="2"/>
            <a:r>
              <a:rPr lang="en-US" dirty="0"/>
              <a:t>Inclusion of specialized populations</a:t>
            </a:r>
          </a:p>
          <a:p>
            <a:pPr lvl="2"/>
            <a:r>
              <a:rPr lang="en-US" dirty="0"/>
              <a:t>Agent by agent formulary items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9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11 Major Changes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Inclusion of formulary items</a:t>
            </a:r>
          </a:p>
          <a:p>
            <a:r>
              <a:rPr lang="en-US" dirty="0"/>
              <a:t>Consideration of various SNS response </a:t>
            </a:r>
            <a:r>
              <a:rPr lang="en-US" dirty="0" smtClean="0"/>
              <a:t>capabilities</a:t>
            </a:r>
          </a:p>
          <a:p>
            <a:r>
              <a:rPr lang="en-US" dirty="0"/>
              <a:t>Less focus on</a:t>
            </a:r>
          </a:p>
          <a:p>
            <a:pPr lvl="1"/>
            <a:r>
              <a:rPr lang="en-US" dirty="0"/>
              <a:t>12 Hour Push Package</a:t>
            </a:r>
          </a:p>
          <a:p>
            <a:pPr lvl="1"/>
            <a:r>
              <a:rPr lang="en-US" dirty="0"/>
              <a:t>48 Hour dispensing scenario</a:t>
            </a:r>
          </a:p>
          <a:p>
            <a:pPr lvl="1"/>
            <a:r>
              <a:rPr lang="en-US" dirty="0"/>
              <a:t>Dispensing solely related to oral antimicrobials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0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11 Major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focus on</a:t>
            </a:r>
          </a:p>
          <a:p>
            <a:pPr lvl="1"/>
            <a:r>
              <a:rPr lang="en-US" dirty="0"/>
              <a:t>Broader MCM response</a:t>
            </a:r>
          </a:p>
          <a:p>
            <a:pPr lvl="1"/>
            <a:r>
              <a:rPr lang="en-US" dirty="0"/>
              <a:t>Longer MCMDD operations</a:t>
            </a:r>
          </a:p>
          <a:p>
            <a:pPr lvl="1"/>
            <a:r>
              <a:rPr lang="en-US" dirty="0"/>
              <a:t>Dispensing MCMs via other than oral routes</a:t>
            </a:r>
          </a:p>
          <a:p>
            <a:pPr lvl="1"/>
            <a:r>
              <a:rPr lang="en-US" dirty="0"/>
              <a:t>Specialized populations</a:t>
            </a:r>
          </a:p>
          <a:p>
            <a:pPr lvl="1"/>
            <a:r>
              <a:rPr lang="en-US" dirty="0"/>
              <a:t>Demobilizing operations</a:t>
            </a:r>
          </a:p>
          <a:p>
            <a:r>
              <a:rPr lang="en-US" dirty="0"/>
              <a:t>Annual Guidance Update Planned</a:t>
            </a:r>
          </a:p>
          <a:p>
            <a:pPr lvl="1"/>
            <a:r>
              <a:rPr lang="en-US" dirty="0"/>
              <a:t>New appendices throughout the year</a:t>
            </a:r>
          </a:p>
          <a:p>
            <a:pPr lvl="1"/>
            <a:r>
              <a:rPr lang="en-US" dirty="0"/>
              <a:t>Annual update to overall document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4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11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Chapters no longer mirror the Technical Assistance Review (TAR)</a:t>
            </a:r>
          </a:p>
          <a:p>
            <a:r>
              <a:rPr lang="en-US" dirty="0" smtClean="0"/>
              <a:t>Functional areas listed in order from initial request through dispensing</a:t>
            </a:r>
          </a:p>
          <a:p>
            <a:r>
              <a:rPr lang="en-US" dirty="0" smtClean="0"/>
              <a:t>More comprehensive guidance on how to develop each section of the MCMDD plan</a:t>
            </a:r>
          </a:p>
          <a:p>
            <a:r>
              <a:rPr lang="en-US" dirty="0" smtClean="0"/>
              <a:t>Chapters are designed to stand alone</a:t>
            </a:r>
          </a:p>
          <a:p>
            <a:pPr lvl="1"/>
            <a:r>
              <a:rPr lang="en-US" dirty="0" smtClean="0"/>
              <a:t>All acronyms defined</a:t>
            </a:r>
          </a:p>
          <a:p>
            <a:pPr lvl="1"/>
            <a:r>
              <a:rPr lang="en-US" dirty="0" smtClean="0"/>
              <a:t>Links to other documents or resources with hyperlinked addresses</a:t>
            </a:r>
          </a:p>
          <a:p>
            <a:pPr lvl="1"/>
            <a:r>
              <a:rPr lang="en-US" dirty="0" smtClean="0"/>
              <a:t>Footer reflects document title, chapter title, and page numbers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Receiving, Distributing, and Dispensing SNS Assets Version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671F-E3B9-4424-AC50-B731AFC5DF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AB4D8E6FE8784EB23E4DE115233510" ma:contentTypeVersion="6" ma:contentTypeDescription="Create a new document." ma:contentTypeScope="" ma:versionID="2a8bc18b47db5e6e9bf5f9e64a3f334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0b6ec0fed4bf60031f87821f5b9d3e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CA17422-34BC-4BEC-9949-6CAFDE14886D}"/>
</file>

<file path=customXml/itemProps2.xml><?xml version="1.0" encoding="utf-8"?>
<ds:datastoreItem xmlns:ds="http://schemas.openxmlformats.org/officeDocument/2006/customXml" ds:itemID="{F3E8BEEF-46DB-46B7-BB4A-FFDC4E428869}"/>
</file>

<file path=customXml/itemProps3.xml><?xml version="1.0" encoding="utf-8"?>
<ds:datastoreItem xmlns:ds="http://schemas.openxmlformats.org/officeDocument/2006/customXml" ds:itemID="{461F32AE-4089-424A-8485-B31C25BC4773}"/>
</file>

<file path=docProps/app.xml><?xml version="1.0" encoding="utf-8"?>
<Properties xmlns="http://schemas.openxmlformats.org/officeDocument/2006/extended-properties" xmlns:vt="http://schemas.openxmlformats.org/officeDocument/2006/docPropsVTypes">
  <Template>Summer</Template>
  <TotalTime>2127</TotalTime>
  <Words>2689</Words>
  <Application>Microsoft Office PowerPoint</Application>
  <PresentationFormat>On-screen Show (4:3)</PresentationFormat>
  <Paragraphs>413</Paragraphs>
  <Slides>46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Summer</vt:lpstr>
      <vt:lpstr>Document Overview: Receiving, Distributing, and Dispensing SNS Assets </vt:lpstr>
      <vt:lpstr>Assumptions</vt:lpstr>
      <vt:lpstr>Goal</vt:lpstr>
      <vt:lpstr>Background</vt:lpstr>
      <vt:lpstr>PowerPoint Presentation</vt:lpstr>
      <vt:lpstr>Background</vt:lpstr>
      <vt:lpstr>Version 11 Major Changes</vt:lpstr>
      <vt:lpstr>Version 11 Major Changes</vt:lpstr>
      <vt:lpstr>Version 11 Organization</vt:lpstr>
      <vt:lpstr>Version 11 Chapter Organization</vt:lpstr>
      <vt:lpstr>Version 11 Chapter Organization</vt:lpstr>
      <vt:lpstr>Version 11 Chapter Organization</vt:lpstr>
      <vt:lpstr>Version 11 Chapter Organization</vt:lpstr>
      <vt:lpstr>Chapter by Chapter Overview</vt:lpstr>
      <vt:lpstr>Introduction to the Strategic National Stockpile</vt:lpstr>
      <vt:lpstr>SNS Formulary Section</vt:lpstr>
      <vt:lpstr>Concept of Medical Countermeasure Operations – Chapter 1</vt:lpstr>
      <vt:lpstr>Developing a MCM Response Plan Chapter 2</vt:lpstr>
      <vt:lpstr>Developing a MCM Response Plan Chapter 2</vt:lpstr>
      <vt:lpstr>Developing a MCM Response Plan Chapter 2</vt:lpstr>
      <vt:lpstr>Developing a MCM Response Plan Chapter 2</vt:lpstr>
      <vt:lpstr>Developing a MCM Response Plan Chapter 2</vt:lpstr>
      <vt:lpstr>MCM Response</vt:lpstr>
      <vt:lpstr>Management of MCM Operations Chapter 3</vt:lpstr>
      <vt:lpstr>Requesting SNS Assets Chapter 4</vt:lpstr>
      <vt:lpstr>Requesting SNS Assets Chapter 4</vt:lpstr>
      <vt:lpstr>Receiving, Staging, and Storing MCMs Chapter 5</vt:lpstr>
      <vt:lpstr>Managing MCM Inventory Chapter 6</vt:lpstr>
      <vt:lpstr>Managing MCM Inventory Chapter 6</vt:lpstr>
      <vt:lpstr>Managing MCM Inventory Chapter 6</vt:lpstr>
      <vt:lpstr>Distributing Medical Countermeasures Chapter 7</vt:lpstr>
      <vt:lpstr>Distributing Medical Countermeasures Chapter 7</vt:lpstr>
      <vt:lpstr>Dispensing Medical Countermeasures Chapter 8</vt:lpstr>
      <vt:lpstr>Dispensing Medical Countermeasures Chapter 8</vt:lpstr>
      <vt:lpstr>Public Information and Communication – Chapter 9</vt:lpstr>
      <vt:lpstr>Strategic and Tactical Communications Chapter 10</vt:lpstr>
      <vt:lpstr>Strategic and Tactical Communications Chapter 10</vt:lpstr>
      <vt:lpstr>Securing Assets, Staff and Operations Chapter 11</vt:lpstr>
      <vt:lpstr>Hospital and Treatment Center Coordination – Chapter 12</vt:lpstr>
      <vt:lpstr>Training, Exercising, and Evaluating Plans – Chapter 13</vt:lpstr>
      <vt:lpstr>Federal Medical Stations (FMS) Appendix A</vt:lpstr>
      <vt:lpstr>Federal Medical Stations  Appendix A</vt:lpstr>
      <vt:lpstr>Ventilators Appendix B</vt:lpstr>
      <vt:lpstr>CHEMPACK  Appendix C</vt:lpstr>
      <vt:lpstr>Management of Forward Deployed DTPA – Appendix D</vt:lpstr>
      <vt:lpstr>Questions/Comments?</vt:lpstr>
    </vt:vector>
  </TitlesOfParts>
  <Company>West Virginia Office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Receiving, Distributing, and Dispensing SNS Assets</dc:title>
  <dc:creator>Jim Sowards</dc:creator>
  <cp:lastModifiedBy>Jim Sowards</cp:lastModifiedBy>
  <cp:revision>111</cp:revision>
  <cp:lastPrinted>2014-05-07T19:11:08Z</cp:lastPrinted>
  <dcterms:created xsi:type="dcterms:W3CDTF">2014-05-07T14:01:26Z</dcterms:created>
  <dcterms:modified xsi:type="dcterms:W3CDTF">2014-05-20T14:23:14Z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0x01010060AB4D8E6FE8784EB23E4DE115233510</vt:lpwstr>
  </property>
</Properties>
</file>