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FCEC-EFAC-4A63-B6CA-02AAB5E9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666E8-0AA1-46B9-B994-EE600600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BA6-C76D-4C3C-9E64-1DC7BEC995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44B13-8960-4FA8-BDA1-3CC283BB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91765-7E72-442A-869F-6732023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FDAC-8306-494B-BE79-6B9AAD37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2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E45F3-BE18-45A6-8AE0-8CD754B7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BA485-DF93-4474-BCA8-2ED84BE85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DB71-2D07-48CF-A926-0D4F5919C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CBA6-C76D-4C3C-9E64-1DC7BEC995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494EA-4513-4AF9-A250-F3F5128A3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57A8D-3E08-48B6-8A78-F6737FEE5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FDAC-8306-494B-BE79-6B9AAD37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3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A734C7-AC2D-490D-860E-4B73F417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Economic Impact of Anti-CGRPs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36AE3-4EE6-4431-AECF-70925298E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FF912D-F199-42E0-BA5F-FBED40A4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Limitations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1400A-6933-421D-88E1-9B43F6AEF9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9DE4D9-2606-4E89-9EBA-933A8FC7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Annual Direct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US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Costs Associated With Migraine Were Estimated to Be ~ $11,000 per Patient</a:t>
            </a:r>
            <a:r>
              <a:rPr lang="en-US" sz="2800" baseline="30000"/>
              <a:t>1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1BF05-E9F8-410E-9141-790D15A9D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E88445-C12A-4AEF-8999-4E1876A4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Annual Indirect US Costs Due to Absenteeism and Presenteeism Were Estimated to Be ~ $9,200 per Patient</a:t>
            </a:r>
            <a:r>
              <a:rPr lang="en-US" sz="2800" baseline="30000"/>
              <a:t>1</a:t>
            </a:r>
            <a:r>
              <a:rPr lang="en-US" sz="2800">
                <a:solidFill>
                  <a:schemeClr val="tx2"/>
                </a:solidFill>
              </a:rPr>
              <a:t>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034FF-71E1-4AB7-9424-81AAA7FAD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1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522277-5C99-43B0-9855-B2F054F2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Reducing Monthly Migraine Days (MMDs) With Anti-CGRP Treatment Resulted in Direct and Indirect Cost Offsets</a:t>
            </a:r>
            <a:r>
              <a:rPr lang="en-US" sz="2800" baseline="30000"/>
              <a:t>1,†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F013E-59B2-464C-A3B3-BF0B285B1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7C13C-F542-4352-BCD1-9686789A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700"/>
              <a:t>Reducing Monthly Migraine Days (MMDs) With </a:t>
            </a:r>
            <a:br>
              <a:rPr lang="en-US" sz="2700"/>
            </a:br>
            <a:r>
              <a:rPr lang="en-US" sz="2700"/>
              <a:t>Aimovig</a:t>
            </a:r>
            <a:r>
              <a:rPr lang="en-US" sz="2700" baseline="30000"/>
              <a:t>®</a:t>
            </a:r>
            <a:r>
              <a:rPr lang="en-US" sz="2700"/>
              <a:t> Resulted in Direct and Indirect Cost Offsets</a:t>
            </a:r>
            <a:r>
              <a:rPr lang="en-US" sz="2700" baseline="30000"/>
              <a:t>1,†</a:t>
            </a:r>
            <a:endParaRPr lang="en-US" sz="27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E8F2A-BD11-42B1-8438-42E7D03A6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A1162-0F75-4BAD-AA51-5375A606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940"/>
              </a:lnSpc>
            </a:pPr>
            <a:r>
              <a:rPr lang="en-US" sz="2300"/>
              <a:t>Sustained Reductions in Monthly Migraine Days (MMDs) With Aimovig</a:t>
            </a:r>
            <a:r>
              <a:rPr lang="en-US" sz="2300" baseline="30000"/>
              <a:t>®</a:t>
            </a:r>
            <a:r>
              <a:rPr lang="en-US" sz="2300"/>
              <a:t> Resulted in Direct and Indirect Cost Offsets</a:t>
            </a:r>
            <a:r>
              <a:rPr lang="en-US" sz="2300" baseline="30000"/>
              <a:t>1,4,</a:t>
            </a:r>
            <a:r>
              <a:rPr lang="en-US" sz="2300"/>
              <a:t>*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35348-C56A-4E82-A5E5-D89DBB16BA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2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B7136-A96B-4AF1-92E9-94E1ECB8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Important Safety Information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77B97-5B65-4711-A831-DBBCA69FC4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1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2E677-32E4-42B4-AFE3-60FC0DE6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Aimovig</a:t>
            </a:r>
            <a:r>
              <a:rPr lang="en-US" sz="2800" baseline="30000"/>
              <a:t>®</a:t>
            </a:r>
            <a:r>
              <a:rPr lang="en-US" sz="2800"/>
              <a:t> Provides a Potential Economic Savings to Patients With Migraine</a:t>
            </a:r>
            <a:r>
              <a:rPr lang="en-US" sz="2800" baseline="30000"/>
              <a:t>1,2,*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B723D-ECFD-4C60-A35B-5FDB4B681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6C2579-6716-4687-81E4-DCF2C7E9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Network Meta-analysis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7B54A-C503-41BC-91D5-0E146D157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4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64150C-F9DA-4534-915C-2C16EAF3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Financial Disclosures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7B8C0-8B7F-42F1-8191-D685B8F78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EA8DFD-BEF0-47DF-B4D3-1160114C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A40CD-521E-4F98-8EA4-93156DD65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12369C-861E-46A2-AE01-C97FE123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Financial Disclosures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78882-377A-4B93-996D-2C642BFBB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2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55303-0949-4BB1-BBF9-127B1228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/>
              <a:t>Summary of Characteristics of Anti-CGRP Medications Indicated for the Preventive </a:t>
            </a:r>
            <a:br>
              <a:rPr lang="en-US" sz="2700"/>
            </a:br>
            <a:r>
              <a:rPr lang="en-US" sz="2700"/>
              <a:t>Treatment of Migraine in Adults</a:t>
            </a:r>
            <a:r>
              <a:rPr lang="en-US" sz="2700" baseline="30000"/>
              <a:t>1-3</a:t>
            </a:r>
            <a:endParaRPr lang="en-US" sz="27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B4FDF-E943-41FA-9DA1-439C708DA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8AAFE-A294-4B0B-A92B-FFEE401C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Contents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D2425-956B-48C0-BCC0-0D3D34CB3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0B8BB1-80A0-4C66-B46B-1160308F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Migraine Is More Than a Headache</a:t>
            </a:r>
            <a:r>
              <a:rPr lang="en-US" sz="2800" baseline="30000"/>
              <a:t>1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B7FFA-A6F0-4E16-BED7-BAF68ADE0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9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CC5531-3870-4043-AD5A-ED91837D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/>
              <a:t>Migraine Impacts Individuals During the Formative </a:t>
            </a:r>
            <a:br>
              <a:rPr lang="en-US" sz="2800"/>
            </a:br>
            <a:r>
              <a:rPr lang="en-US" sz="2800"/>
              <a:t>and Most Productive Periods of Their Lives</a:t>
            </a:r>
            <a:r>
              <a:rPr lang="en-US" sz="2800" baseline="30000"/>
              <a:t>1-3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C6D84-CBBD-4EE1-AF8C-8944BB4DB8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BD4EFA-BC10-4265-9CD5-8CA2D29E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The Annual Economic Burden of Migraine in the </a:t>
            </a:r>
            <a:br>
              <a:rPr lang="en-US" sz="2800"/>
            </a:br>
            <a:r>
              <a:rPr lang="en-US" sz="2800"/>
              <a:t>United States Was Estimated to Be $37.1 Billion</a:t>
            </a:r>
            <a:r>
              <a:rPr lang="en-US" sz="2800" baseline="30000"/>
              <a:t>1-3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24FCD-D199-4A56-BA6E-F13829985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887A75-6921-4BF8-B2BC-0BC9EFF1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Study Design and Methodology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B2CCB-6BD2-494E-9EE1-1809FB7A5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8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6AA01A-D96B-4A87-819E-3D1DB4CC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Important Considerations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F13F5-D899-44C7-B3B0-E5F817A99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2966FB-B401-4686-9E38-7830A987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Assumptions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7B90C-BDD9-43C9-8465-E7A61C646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C7FCE8D387D4B8E3C9836455E5680" ma:contentTypeVersion="6" ma:contentTypeDescription="Create a new document." ma:contentTypeScope="" ma:versionID="a59bfaf7f1d114258c82ea424bb58e9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0b6ec0fed4bf60031f87821f5b9d3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F705E4-A456-4502-9C9A-1889EEB3E74A}"/>
</file>

<file path=customXml/itemProps2.xml><?xml version="1.0" encoding="utf-8"?>
<ds:datastoreItem xmlns:ds="http://schemas.openxmlformats.org/officeDocument/2006/customXml" ds:itemID="{E83D232B-16D3-4E18-9292-F67DB176161F}"/>
</file>

<file path=customXml/itemProps3.xml><?xml version="1.0" encoding="utf-8"?>
<ds:datastoreItem xmlns:ds="http://schemas.openxmlformats.org/officeDocument/2006/customXml" ds:itemID="{C5171547-FA86-41EA-B568-998EE52DE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The Economic Impact of Anti-CGRPs</vt:lpstr>
      <vt:lpstr>PowerPoint Presentation</vt:lpstr>
      <vt:lpstr>Contents</vt:lpstr>
      <vt:lpstr>Migraine Is More Than a Headache1</vt:lpstr>
      <vt:lpstr>Migraine Impacts Individuals During the Formative  and Most Productive Periods of Their Lives1-3</vt:lpstr>
      <vt:lpstr>The Annual Economic Burden of Migraine in the  United States Was Estimated to Be $37.1 Billion1-3</vt:lpstr>
      <vt:lpstr>Study Design and Methodology</vt:lpstr>
      <vt:lpstr>Important Considerations</vt:lpstr>
      <vt:lpstr>Assumptions</vt:lpstr>
      <vt:lpstr>Limitations</vt:lpstr>
      <vt:lpstr>Annual Direct US Costs Associated With Migraine Were Estimated to Be ~ $11,000 per Patient1</vt:lpstr>
      <vt:lpstr>Annual Indirect US Costs Due to Absenteeism and Presenteeism Were Estimated to Be ~ $9,200 per Patient1 </vt:lpstr>
      <vt:lpstr>Reducing Monthly Migraine Days (MMDs) With Anti-CGRP Treatment Resulted in Direct and Indirect Cost Offsets1,†</vt:lpstr>
      <vt:lpstr>Reducing Monthly Migraine Days (MMDs) With  Aimovig® Resulted in Direct and Indirect Cost Offsets1,†</vt:lpstr>
      <vt:lpstr>Sustained Reductions in Monthly Migraine Days (MMDs) With Aimovig® Resulted in Direct and Indirect Cost Offsets1,4,*</vt:lpstr>
      <vt:lpstr>Important Safety Information</vt:lpstr>
      <vt:lpstr>Aimovig® Provides a Potential Economic Savings to Patients With Migraine1,2,*</vt:lpstr>
      <vt:lpstr>Network Meta-analysis</vt:lpstr>
      <vt:lpstr>Financial Disclosures</vt:lpstr>
      <vt:lpstr>Financial Disclosures</vt:lpstr>
      <vt:lpstr>Summary of Characteristics of Anti-CGRP Medications Indicated for the Preventive  Treatment of Migraine in Adults1-3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Impact of Anti-CGRPs</dc:title>
  <dc:creator>Zarotsky, Victoria</dc:creator>
  <cp:lastModifiedBy>Sutton, Amy L</cp:lastModifiedBy>
  <cp:revision>1</cp:revision>
  <dcterms:created xsi:type="dcterms:W3CDTF">2020-06-15T17:44:16Z</dcterms:created>
  <dcterms:modified xsi:type="dcterms:W3CDTF">2021-09-21T12:34:52Z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0x0101001A6C7FCE8D387D4B8E3C9836455E5680</vt:lpwstr>
  </property>
</Properties>
</file>